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
  </p:notesMasterIdLst>
  <p:handoutMasterIdLst>
    <p:handoutMasterId r:id="rId6"/>
  </p:handoutMasterIdLst>
  <p:sldIdLst>
    <p:sldId id="263" r:id="rId2"/>
    <p:sldId id="270" r:id="rId3"/>
    <p:sldId id="269" r:id="rId4"/>
  </p:sldIdLst>
  <p:sldSz cx="5765800" cy="3244850"/>
  <p:notesSz cx="9926638" cy="67976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437F"/>
    <a:srgbClr val="E6E6E6"/>
    <a:srgbClr val="DDDDDD"/>
    <a:srgbClr val="99CCFF"/>
    <a:srgbClr val="4978B1"/>
    <a:srgbClr val="FCFCFC"/>
    <a:srgbClr val="003B59"/>
    <a:srgbClr val="ECD6A5"/>
    <a:srgbClr val="C192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4660"/>
  </p:normalViewPr>
  <p:slideViewPr>
    <p:cSldViewPr>
      <p:cViewPr>
        <p:scale>
          <a:sx n="241" d="100"/>
          <a:sy n="241" d="100"/>
        </p:scale>
        <p:origin x="-684" y="300"/>
      </p:cViewPr>
      <p:guideLst>
        <p:guide orient="horz" pos="2880"/>
        <p:guide pos="2152"/>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5622925" y="0"/>
            <a:ext cx="4302125" cy="341313"/>
          </a:xfrm>
          <a:prstGeom prst="rect">
            <a:avLst/>
          </a:prstGeom>
        </p:spPr>
        <p:txBody>
          <a:bodyPr vert="horz" lIns="91440" tIns="45720" rIns="91440" bIns="45720" rtlCol="0"/>
          <a:lstStyle>
            <a:lvl1pPr algn="r">
              <a:defRPr sz="1200"/>
            </a:lvl1pPr>
          </a:lstStyle>
          <a:p>
            <a:fld id="{1506EA69-907D-48C1-9B34-12547512CE66}" type="datetimeFigureOut">
              <a:rPr lang="ru-RU" smtClean="0"/>
              <a:t>30.12.2025</a:t>
            </a:fld>
            <a:endParaRPr lang="ru-RU"/>
          </a:p>
        </p:txBody>
      </p:sp>
      <p:sp>
        <p:nvSpPr>
          <p:cNvPr id="4" name="Нижний колонтитул 3"/>
          <p:cNvSpPr>
            <a:spLocks noGrp="1"/>
          </p:cNvSpPr>
          <p:nvPr>
            <p:ph type="ftr" sz="quarter" idx="2"/>
          </p:nvPr>
        </p:nvSpPr>
        <p:spPr>
          <a:xfrm>
            <a:off x="0" y="6456363"/>
            <a:ext cx="4302125" cy="34131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5622925" y="6456363"/>
            <a:ext cx="4302125" cy="341312"/>
          </a:xfrm>
          <a:prstGeom prst="rect">
            <a:avLst/>
          </a:prstGeom>
        </p:spPr>
        <p:txBody>
          <a:bodyPr vert="horz" lIns="91440" tIns="45720" rIns="91440" bIns="45720" rtlCol="0" anchor="b"/>
          <a:lstStyle>
            <a:lvl1pPr algn="r">
              <a:defRPr sz="1200"/>
            </a:lvl1pPr>
          </a:lstStyle>
          <a:p>
            <a:fld id="{B4CE4528-4EF9-4B34-A432-AB141A087C83}" type="slidenum">
              <a:rPr lang="ru-RU" smtClean="0"/>
              <a:t>‹#›</a:t>
            </a:fld>
            <a:endParaRPr lang="ru-RU"/>
          </a:p>
        </p:txBody>
      </p:sp>
    </p:spTree>
    <p:extLst>
      <p:ext uri="{BB962C8B-B14F-4D97-AF65-F5344CB8AC3E}">
        <p14:creationId xmlns:p14="http://schemas.microsoft.com/office/powerpoint/2010/main" val="1257479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2"/>
            <a:ext cx="4301907" cy="339219"/>
          </a:xfrm>
          <a:prstGeom prst="rect">
            <a:avLst/>
          </a:prstGeom>
        </p:spPr>
        <p:txBody>
          <a:bodyPr vert="horz" lIns="169731" tIns="84865" rIns="169731" bIns="84865" rtlCol="0"/>
          <a:lstStyle>
            <a:lvl1pPr algn="l">
              <a:defRPr sz="2200"/>
            </a:lvl1pPr>
          </a:lstStyle>
          <a:p>
            <a:endParaRPr lang="ru-RU"/>
          </a:p>
        </p:txBody>
      </p:sp>
      <p:sp>
        <p:nvSpPr>
          <p:cNvPr id="3" name="Дата 2"/>
          <p:cNvSpPr>
            <a:spLocks noGrp="1"/>
          </p:cNvSpPr>
          <p:nvPr>
            <p:ph type="dt" idx="1"/>
          </p:nvPr>
        </p:nvSpPr>
        <p:spPr>
          <a:xfrm>
            <a:off x="5622000" y="2"/>
            <a:ext cx="4301907" cy="339219"/>
          </a:xfrm>
          <a:prstGeom prst="rect">
            <a:avLst/>
          </a:prstGeom>
        </p:spPr>
        <p:txBody>
          <a:bodyPr vert="horz" lIns="169731" tIns="84865" rIns="169731" bIns="84865" rtlCol="0"/>
          <a:lstStyle>
            <a:lvl1pPr algn="r">
              <a:defRPr sz="2200"/>
            </a:lvl1pPr>
          </a:lstStyle>
          <a:p>
            <a:fld id="{8F7CBA3A-4016-4326-8AC3-4CA1C77DF708}" type="datetimeFigureOut">
              <a:rPr lang="ru-RU" smtClean="0"/>
              <a:t>30.12.2025</a:t>
            </a:fld>
            <a:endParaRPr lang="ru-RU"/>
          </a:p>
        </p:txBody>
      </p:sp>
      <p:sp>
        <p:nvSpPr>
          <p:cNvPr id="4" name="Образ слайда 3"/>
          <p:cNvSpPr>
            <a:spLocks noGrp="1" noRot="1" noChangeAspect="1"/>
          </p:cNvSpPr>
          <p:nvPr>
            <p:ph type="sldImg" idx="2"/>
          </p:nvPr>
        </p:nvSpPr>
        <p:spPr>
          <a:xfrm>
            <a:off x="2927350" y="850900"/>
            <a:ext cx="4071938" cy="2292350"/>
          </a:xfrm>
          <a:prstGeom prst="rect">
            <a:avLst/>
          </a:prstGeom>
          <a:noFill/>
          <a:ln w="12700">
            <a:solidFill>
              <a:prstClr val="black"/>
            </a:solidFill>
          </a:ln>
        </p:spPr>
        <p:txBody>
          <a:bodyPr vert="horz" lIns="169731" tIns="84865" rIns="169731" bIns="84865" rtlCol="0" anchor="ctr"/>
          <a:lstStyle/>
          <a:p>
            <a:endParaRPr lang="ru-RU"/>
          </a:p>
        </p:txBody>
      </p:sp>
      <p:sp>
        <p:nvSpPr>
          <p:cNvPr id="5" name="Заметки 4"/>
          <p:cNvSpPr>
            <a:spLocks noGrp="1"/>
          </p:cNvSpPr>
          <p:nvPr>
            <p:ph type="body" sz="quarter" idx="3"/>
          </p:nvPr>
        </p:nvSpPr>
        <p:spPr>
          <a:xfrm>
            <a:off x="992120" y="3272462"/>
            <a:ext cx="7942403" cy="2677168"/>
          </a:xfrm>
          <a:prstGeom prst="rect">
            <a:avLst/>
          </a:prstGeom>
        </p:spPr>
        <p:txBody>
          <a:bodyPr vert="horz" lIns="169731" tIns="84865" rIns="169731" bIns="84865"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2" y="6458458"/>
            <a:ext cx="4301907" cy="339219"/>
          </a:xfrm>
          <a:prstGeom prst="rect">
            <a:avLst/>
          </a:prstGeom>
        </p:spPr>
        <p:txBody>
          <a:bodyPr vert="horz" lIns="169731" tIns="84865" rIns="169731" bIns="84865" rtlCol="0" anchor="b"/>
          <a:lstStyle>
            <a:lvl1pPr algn="l">
              <a:defRPr sz="2200"/>
            </a:lvl1pPr>
          </a:lstStyle>
          <a:p>
            <a:endParaRPr lang="ru-RU"/>
          </a:p>
        </p:txBody>
      </p:sp>
      <p:sp>
        <p:nvSpPr>
          <p:cNvPr id="7" name="Номер слайда 6"/>
          <p:cNvSpPr>
            <a:spLocks noGrp="1"/>
          </p:cNvSpPr>
          <p:nvPr>
            <p:ph type="sldNum" sz="quarter" idx="5"/>
          </p:nvPr>
        </p:nvSpPr>
        <p:spPr>
          <a:xfrm>
            <a:off x="5622000" y="6458458"/>
            <a:ext cx="4301907" cy="339219"/>
          </a:xfrm>
          <a:prstGeom prst="rect">
            <a:avLst/>
          </a:prstGeom>
        </p:spPr>
        <p:txBody>
          <a:bodyPr vert="horz" lIns="169731" tIns="84865" rIns="169731" bIns="84865" rtlCol="0" anchor="b"/>
          <a:lstStyle>
            <a:lvl1pPr algn="r">
              <a:defRPr sz="2200"/>
            </a:lvl1pPr>
          </a:lstStyle>
          <a:p>
            <a:fld id="{1D3B102A-EDC8-431F-B475-B3229B34ED88}" type="slidenum">
              <a:rPr lang="ru-RU" smtClean="0"/>
              <a:t>‹#›</a:t>
            </a:fld>
            <a:endParaRPr lang="ru-RU"/>
          </a:p>
        </p:txBody>
      </p:sp>
    </p:spTree>
    <p:extLst>
      <p:ext uri="{BB962C8B-B14F-4D97-AF65-F5344CB8AC3E}">
        <p14:creationId xmlns:p14="http://schemas.microsoft.com/office/powerpoint/2010/main" val="361565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32435" y="1005903"/>
            <a:ext cx="4900930" cy="68141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864870" y="1817116"/>
            <a:ext cx="4036060" cy="8112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12/30/2025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515162"/>
            <a:ext cx="373837" cy="2660002"/>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422808" y="543712"/>
            <a:ext cx="5082641" cy="2214295"/>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12/30/2025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53011" y="1956145"/>
            <a:ext cx="113976" cy="152176"/>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734015" y="2217879"/>
            <a:ext cx="151968" cy="152176"/>
          </a:xfrm>
          <a:prstGeom prst="rect">
            <a:avLst/>
          </a:prstGeom>
          <a:blipFill>
            <a:blip r:embed="rId3" cstate="print"/>
            <a:stretch>
              <a:fillRect/>
            </a:stretch>
          </a:blipFill>
        </p:spPr>
        <p:txBody>
          <a:bodyPr wrap="square" lIns="0" tIns="0" rIns="0" bIns="0" rtlCol="0"/>
          <a:lstStyle/>
          <a:p>
            <a:endParaRPr/>
          </a:p>
        </p:txBody>
      </p:sp>
      <p:sp>
        <p:nvSpPr>
          <p:cNvPr id="18" name="bk object 18"/>
          <p:cNvSpPr/>
          <p:nvPr/>
        </p:nvSpPr>
        <p:spPr>
          <a:xfrm>
            <a:off x="734015" y="2459864"/>
            <a:ext cx="151961" cy="152176"/>
          </a:xfrm>
          <a:prstGeom prst="rect">
            <a:avLst/>
          </a:prstGeom>
          <a:blipFill>
            <a:blip r:embed="rId4" cstate="print"/>
            <a:stretch>
              <a:fillRect/>
            </a:stretch>
          </a:blipFill>
        </p:spPr>
        <p:txBody>
          <a:bodyPr wrap="square" lIns="0" tIns="0" rIns="0" bIns="0" rtlCol="0"/>
          <a:lstStyle/>
          <a:p>
            <a:endParaRPr/>
          </a:p>
        </p:txBody>
      </p:sp>
      <p:sp>
        <p:nvSpPr>
          <p:cNvPr id="19" name="bk object 19"/>
          <p:cNvSpPr/>
          <p:nvPr/>
        </p:nvSpPr>
        <p:spPr>
          <a:xfrm>
            <a:off x="3133711" y="2790248"/>
            <a:ext cx="121265" cy="152176"/>
          </a:xfrm>
          <a:prstGeom prst="rect">
            <a:avLst/>
          </a:prstGeom>
          <a:blipFill>
            <a:blip r:embed="rId5" cstate="print"/>
            <a:stretch>
              <a:fillRect/>
            </a:stretch>
          </a:blipFill>
        </p:spPr>
        <p:txBody>
          <a:bodyPr wrap="square" lIns="0" tIns="0" rIns="0" bIns="0" rtlCol="0"/>
          <a:lstStyle/>
          <a:p>
            <a:endParaRPr/>
          </a:p>
        </p:txBody>
      </p:sp>
      <p:sp>
        <p:nvSpPr>
          <p:cNvPr id="20" name="bk object 20"/>
          <p:cNvSpPr/>
          <p:nvPr/>
        </p:nvSpPr>
        <p:spPr>
          <a:xfrm>
            <a:off x="3118256" y="2541852"/>
            <a:ext cx="152176" cy="145043"/>
          </a:xfrm>
          <a:prstGeom prst="rect">
            <a:avLst/>
          </a:prstGeom>
          <a:blipFill>
            <a:blip r:embed="rId6" cstate="print"/>
            <a:stretch>
              <a:fillRect/>
            </a:stretch>
          </a:blipFill>
        </p:spPr>
        <p:txBody>
          <a:bodyPr wrap="square" lIns="0" tIns="0" rIns="0" bIns="0" rtlCol="0"/>
          <a:lstStyle/>
          <a:p>
            <a:endParaRPr/>
          </a:p>
        </p:txBody>
      </p:sp>
      <p:sp>
        <p:nvSpPr>
          <p:cNvPr id="21" name="bk object 21"/>
          <p:cNvSpPr/>
          <p:nvPr/>
        </p:nvSpPr>
        <p:spPr>
          <a:xfrm>
            <a:off x="3118256" y="2286533"/>
            <a:ext cx="152176" cy="151955"/>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sz="half" idx="2"/>
          </p:nvPr>
        </p:nvSpPr>
        <p:spPr>
          <a:xfrm>
            <a:off x="936166" y="556217"/>
            <a:ext cx="1509395" cy="2083435"/>
          </a:xfrm>
          <a:prstGeom prst="rect">
            <a:avLst/>
          </a:prstGeom>
        </p:spPr>
        <p:txBody>
          <a:bodyPr wrap="square" lIns="0" tIns="0" rIns="0" bIns="0">
            <a:spAutoFit/>
          </a:bodyPr>
          <a:lstStyle>
            <a:lvl1pPr>
              <a:defRPr sz="1200" b="1" i="0">
                <a:solidFill>
                  <a:srgbClr val="003B5A"/>
                </a:solidFill>
                <a:latin typeface="Arial"/>
                <a:cs typeface="Arial"/>
              </a:defRPr>
            </a:lvl1pPr>
          </a:lstStyle>
          <a:p>
            <a:endParaRPr/>
          </a:p>
        </p:txBody>
      </p:sp>
      <p:sp>
        <p:nvSpPr>
          <p:cNvPr id="4" name="Holder 4"/>
          <p:cNvSpPr>
            <a:spLocks noGrp="1"/>
          </p:cNvSpPr>
          <p:nvPr>
            <p:ph sz="half" idx="3"/>
          </p:nvPr>
        </p:nvSpPr>
        <p:spPr>
          <a:xfrm>
            <a:off x="3320451" y="700380"/>
            <a:ext cx="2058035" cy="2262505"/>
          </a:xfrm>
          <a:prstGeom prst="rect">
            <a:avLst/>
          </a:prstGeom>
        </p:spPr>
        <p:txBody>
          <a:bodyPr wrap="square" lIns="0" tIns="0" rIns="0" bIns="0">
            <a:spAutoFit/>
          </a:bodyPr>
          <a:lstStyle>
            <a:lvl1pPr>
              <a:defRPr sz="600" b="1" i="0">
                <a:solidFill>
                  <a:srgbClr val="161A1D"/>
                </a:solidFill>
                <a:latin typeface="Arial"/>
                <a:cs typeface="Arial"/>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12/30/2025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200" b="1" i="0">
                <a:solidFill>
                  <a:srgbClr val="003B5A"/>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12/30/2025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12/30/2025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288290" y="3017710"/>
            <a:ext cx="1326134" cy="276999"/>
          </a:xfrm>
        </p:spPr>
        <p:txBody>
          <a:bodyPr/>
          <a:lstStyle/>
          <a:p>
            <a:fld id="{98206734-726E-46B9-B3CD-75FDA00F97BD}" type="datetime1">
              <a:rPr lang="ru-RU" smtClean="0"/>
              <a:t>30.12.2025</a:t>
            </a:fld>
            <a:endParaRPr lang="ru-RU"/>
          </a:p>
        </p:txBody>
      </p:sp>
      <p:sp>
        <p:nvSpPr>
          <p:cNvPr id="3" name="Нижний колонтитул 2"/>
          <p:cNvSpPr>
            <a:spLocks noGrp="1"/>
          </p:cNvSpPr>
          <p:nvPr>
            <p:ph type="ftr" sz="quarter" idx="11"/>
          </p:nvPr>
        </p:nvSpPr>
        <p:spPr>
          <a:xfrm>
            <a:off x="1960372" y="3017710"/>
            <a:ext cx="1845056" cy="276999"/>
          </a:xfrm>
        </p:spPr>
        <p:txBody>
          <a:bodyPr/>
          <a:lstStyle/>
          <a:p>
            <a:endParaRPr lang="ru-RU"/>
          </a:p>
        </p:txBody>
      </p:sp>
      <p:sp>
        <p:nvSpPr>
          <p:cNvPr id="4" name="Номер слайда 3"/>
          <p:cNvSpPr>
            <a:spLocks noGrp="1"/>
          </p:cNvSpPr>
          <p:nvPr>
            <p:ph type="sldNum" sz="quarter" idx="12"/>
          </p:nvPr>
        </p:nvSpPr>
        <p:spPr>
          <a:xfrm>
            <a:off x="4151376" y="3017710"/>
            <a:ext cx="1326134" cy="276999"/>
          </a:xfrm>
        </p:spPr>
        <p:txBody>
          <a:bodyPr/>
          <a:lstStyle/>
          <a:p>
            <a:fld id="{FAA6C436-0D4A-4340-A2B7-930FFE7E96AA}" type="slidenum">
              <a:rPr lang="ru-RU" smtClean="0"/>
              <a:t>‹#›</a:t>
            </a:fld>
            <a:endParaRPr lang="ru-RU"/>
          </a:p>
        </p:txBody>
      </p:sp>
    </p:spTree>
    <p:extLst>
      <p:ext uri="{BB962C8B-B14F-4D97-AF65-F5344CB8AC3E}">
        <p14:creationId xmlns:p14="http://schemas.microsoft.com/office/powerpoint/2010/main" val="4686701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987374" y="473938"/>
            <a:ext cx="3791051" cy="212725"/>
          </a:xfrm>
          <a:prstGeom prst="rect">
            <a:avLst/>
          </a:prstGeom>
        </p:spPr>
        <p:txBody>
          <a:bodyPr wrap="square" lIns="0" tIns="0" rIns="0" bIns="0">
            <a:spAutoFit/>
          </a:bodyPr>
          <a:lstStyle>
            <a:lvl1pPr>
              <a:defRPr sz="1200" b="1" i="0">
                <a:solidFill>
                  <a:srgbClr val="003B5A"/>
                </a:solidFill>
                <a:latin typeface="Arial"/>
                <a:cs typeface="Arial"/>
              </a:defRPr>
            </a:lvl1pPr>
          </a:lstStyle>
          <a:p>
            <a:endParaRPr/>
          </a:p>
        </p:txBody>
      </p:sp>
      <p:sp>
        <p:nvSpPr>
          <p:cNvPr id="3" name="Holder 3"/>
          <p:cNvSpPr>
            <a:spLocks noGrp="1"/>
          </p:cNvSpPr>
          <p:nvPr>
            <p:ph type="body" idx="1"/>
          </p:nvPr>
        </p:nvSpPr>
        <p:spPr>
          <a:xfrm>
            <a:off x="288290" y="746315"/>
            <a:ext cx="5189220" cy="2141601"/>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1960372" y="3017710"/>
            <a:ext cx="1845056" cy="1622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288290" y="3017710"/>
            <a:ext cx="1326134" cy="1622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12/30/2025</a:t>
            </a:fld>
            <a:endParaRPr lang="en-US"/>
          </a:p>
        </p:txBody>
      </p:sp>
      <p:sp>
        <p:nvSpPr>
          <p:cNvPr id="6" name="Holder 6"/>
          <p:cNvSpPr>
            <a:spLocks noGrp="1"/>
          </p:cNvSpPr>
          <p:nvPr>
            <p:ph type="sldNum" sz="quarter" idx="7"/>
          </p:nvPr>
        </p:nvSpPr>
        <p:spPr>
          <a:xfrm>
            <a:off x="4151376" y="3017710"/>
            <a:ext cx="1326134" cy="1622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17" name="Picture 2" descr="E:\УФ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7" y="0"/>
            <a:ext cx="1568593" cy="4159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640097" y="87"/>
            <a:ext cx="4125703" cy="338554"/>
          </a:xfrm>
          <a:prstGeom prst="rect">
            <a:avLst/>
          </a:prstGeom>
          <a:noFill/>
        </p:spPr>
        <p:txBody>
          <a:bodyPr wrap="square" rtlCol="0">
            <a:spAutoFit/>
          </a:bodyPr>
          <a:lstStyle/>
          <a:p>
            <a:pPr algn="ctr"/>
            <a:r>
              <a:rPr lang="ru-RU" sz="800" dirty="0" smtClean="0">
                <a:solidFill>
                  <a:srgbClr val="11437F"/>
                </a:solidFill>
                <a:latin typeface="Arial" panose="020B0604020202020204" pitchFamily="34" charset="0"/>
                <a:cs typeface="Arial" panose="020B0604020202020204" pitchFamily="34" charset="0"/>
              </a:rPr>
              <a:t>Предоставление целевых межбюджетных </a:t>
            </a:r>
            <a:r>
              <a:rPr lang="ru-RU" sz="800" dirty="0">
                <a:solidFill>
                  <a:srgbClr val="11437F"/>
                </a:solidFill>
                <a:latin typeface="Arial" panose="020B0604020202020204" pitchFamily="34" charset="0"/>
                <a:cs typeface="Arial" panose="020B0604020202020204" pitchFamily="34" charset="0"/>
              </a:rPr>
              <a:t>трансфертов из </a:t>
            </a:r>
            <a:r>
              <a:rPr lang="ru-RU" sz="800" dirty="0" smtClean="0">
                <a:solidFill>
                  <a:srgbClr val="11437F"/>
                </a:solidFill>
                <a:latin typeface="Arial" panose="020B0604020202020204" pitchFamily="34" charset="0"/>
                <a:cs typeface="Arial" panose="020B0604020202020204" pitchFamily="34" charset="0"/>
              </a:rPr>
              <a:t>бюджета </a:t>
            </a:r>
            <a:r>
              <a:rPr lang="ru-RU" sz="800" dirty="0">
                <a:solidFill>
                  <a:srgbClr val="11437F"/>
                </a:solidFill>
                <a:latin typeface="Arial" panose="020B0604020202020204" pitchFamily="34" charset="0"/>
                <a:cs typeface="Arial" panose="020B0604020202020204" pitchFamily="34" charset="0"/>
              </a:rPr>
              <a:t>субъекта РФ </a:t>
            </a:r>
            <a:r>
              <a:rPr lang="ru-RU" sz="800" dirty="0" smtClean="0">
                <a:solidFill>
                  <a:srgbClr val="11437F"/>
                </a:solidFill>
                <a:latin typeface="Arial" panose="020B0604020202020204" pitchFamily="34" charset="0"/>
                <a:cs typeface="Arial" panose="020B0604020202020204" pitchFamily="34" charset="0"/>
              </a:rPr>
              <a:t>в </a:t>
            </a:r>
            <a:r>
              <a:rPr lang="ru-RU" sz="800" dirty="0">
                <a:solidFill>
                  <a:srgbClr val="11437F"/>
                </a:solidFill>
                <a:latin typeface="Arial" panose="020B0604020202020204" pitchFamily="34" charset="0"/>
                <a:cs typeface="Arial" panose="020B0604020202020204" pitchFamily="34" charset="0"/>
              </a:rPr>
              <a:t>местные </a:t>
            </a:r>
            <a:r>
              <a:rPr lang="ru-RU" sz="800" dirty="0" smtClean="0">
                <a:solidFill>
                  <a:srgbClr val="11437F"/>
                </a:solidFill>
                <a:latin typeface="Arial" panose="020B0604020202020204" pitchFamily="34" charset="0"/>
                <a:cs typeface="Arial" panose="020B0604020202020204" pitchFamily="34" charset="0"/>
              </a:rPr>
              <a:t>бюджеты, под </a:t>
            </a:r>
            <a:r>
              <a:rPr lang="ru-RU" sz="800" dirty="0">
                <a:solidFill>
                  <a:srgbClr val="11437F"/>
                </a:solidFill>
                <a:latin typeface="Arial" panose="020B0604020202020204" pitchFamily="34" charset="0"/>
                <a:cs typeface="Arial" panose="020B0604020202020204" pitchFamily="34" charset="0"/>
              </a:rPr>
              <a:t>фактическую </a:t>
            </a:r>
            <a:r>
              <a:rPr lang="ru-RU" sz="800" dirty="0" smtClean="0">
                <a:solidFill>
                  <a:srgbClr val="11437F"/>
                </a:solidFill>
                <a:latin typeface="Arial" panose="020B0604020202020204" pitchFamily="34" charset="0"/>
                <a:cs typeface="Arial" panose="020B0604020202020204" pitchFamily="34" charset="0"/>
              </a:rPr>
              <a:t>потребность</a:t>
            </a:r>
            <a:endParaRPr lang="ru-RU" sz="600" dirty="0">
              <a:solidFill>
                <a:srgbClr val="11437F"/>
              </a:solidFill>
              <a:latin typeface="Arial" panose="020B0604020202020204" pitchFamily="34" charset="0"/>
              <a:cs typeface="Arial" panose="020B0604020202020204" pitchFamily="34" charset="0"/>
            </a:endParaRPr>
          </a:p>
        </p:txBody>
      </p:sp>
      <p:sp>
        <p:nvSpPr>
          <p:cNvPr id="24" name="Прямоугольник 23"/>
          <p:cNvSpPr/>
          <p:nvPr/>
        </p:nvSpPr>
        <p:spPr>
          <a:xfrm>
            <a:off x="444500" y="458679"/>
            <a:ext cx="4953000" cy="554146"/>
          </a:xfrm>
          <a:prstGeom prst="rect">
            <a:avLst/>
          </a:prstGeom>
          <a:solidFill>
            <a:schemeClr val="bg1">
              <a:lumMod val="95000"/>
            </a:schemeClr>
          </a:solidFill>
          <a:ln w="952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dirty="0" smtClean="0">
                <a:ln w="19050">
                  <a:noFill/>
                </a:ln>
                <a:solidFill>
                  <a:schemeClr val="tx1"/>
                </a:solidFill>
                <a:latin typeface="Times New Roman" panose="02020603050405020304" pitchFamily="18" charset="0"/>
                <a:cs typeface="Times New Roman" panose="02020603050405020304" pitchFamily="18" charset="0"/>
              </a:rPr>
              <a:t>Областной закон от 23.12.2025 №394-ЗС</a:t>
            </a:r>
            <a:endParaRPr lang="ru-RU" sz="1000" dirty="0">
              <a:ln w="19050">
                <a:noFill/>
              </a:ln>
              <a:solidFill>
                <a:schemeClr val="tx1"/>
              </a:solidFill>
              <a:latin typeface="Times New Roman" panose="02020603050405020304" pitchFamily="18" charset="0"/>
              <a:cs typeface="Times New Roman" panose="02020603050405020304" pitchFamily="18" charset="0"/>
            </a:endParaRPr>
          </a:p>
          <a:p>
            <a:pPr algn="ctr"/>
            <a:r>
              <a:rPr lang="ru-RU" sz="1000" dirty="0" smtClean="0">
                <a:ln w="19050">
                  <a:noFill/>
                </a:ln>
                <a:solidFill>
                  <a:schemeClr val="tx1"/>
                </a:solidFill>
                <a:latin typeface="Times New Roman" panose="02020603050405020304" pitchFamily="18" charset="0"/>
                <a:cs typeface="Times New Roman" panose="02020603050405020304" pitchFamily="18" charset="0"/>
              </a:rPr>
              <a:t>"</a:t>
            </a:r>
            <a:r>
              <a:rPr lang="ru-RU" sz="1000" dirty="0">
                <a:ln w="19050">
                  <a:noFill/>
                </a:ln>
                <a:solidFill>
                  <a:schemeClr val="tx1"/>
                </a:solidFill>
                <a:latin typeface="Times New Roman" panose="02020603050405020304" pitchFamily="18" charset="0"/>
                <a:cs typeface="Times New Roman" panose="02020603050405020304" pitchFamily="18" charset="0"/>
              </a:rPr>
              <a:t>Об областном бюджете на </a:t>
            </a:r>
            <a:r>
              <a:rPr lang="ru-RU" sz="1000" dirty="0" smtClean="0">
                <a:ln w="19050">
                  <a:noFill/>
                </a:ln>
                <a:solidFill>
                  <a:schemeClr val="tx1"/>
                </a:solidFill>
                <a:latin typeface="Times New Roman" panose="02020603050405020304" pitchFamily="18" charset="0"/>
                <a:cs typeface="Times New Roman" panose="02020603050405020304" pitchFamily="18" charset="0"/>
              </a:rPr>
              <a:t>2026 </a:t>
            </a:r>
            <a:r>
              <a:rPr lang="ru-RU" sz="1000" dirty="0">
                <a:ln w="19050">
                  <a:noFill/>
                </a:ln>
                <a:solidFill>
                  <a:schemeClr val="tx1"/>
                </a:solidFill>
                <a:latin typeface="Times New Roman" panose="02020603050405020304" pitchFamily="18" charset="0"/>
                <a:cs typeface="Times New Roman" panose="02020603050405020304" pitchFamily="18" charset="0"/>
              </a:rPr>
              <a:t>год и на плановый период </a:t>
            </a:r>
            <a:r>
              <a:rPr lang="ru-RU" sz="1000" dirty="0" smtClean="0">
                <a:ln w="19050">
                  <a:noFill/>
                </a:ln>
                <a:solidFill>
                  <a:schemeClr val="tx1"/>
                </a:solidFill>
                <a:latin typeface="Times New Roman" panose="02020603050405020304" pitchFamily="18" charset="0"/>
                <a:cs typeface="Times New Roman" panose="02020603050405020304" pitchFamily="18" charset="0"/>
              </a:rPr>
              <a:t>2027 </a:t>
            </a:r>
            <a:r>
              <a:rPr lang="ru-RU" sz="1000" dirty="0">
                <a:ln w="19050">
                  <a:noFill/>
                </a:ln>
                <a:solidFill>
                  <a:schemeClr val="tx1"/>
                </a:solidFill>
                <a:latin typeface="Times New Roman" panose="02020603050405020304" pitchFamily="18" charset="0"/>
                <a:cs typeface="Times New Roman" panose="02020603050405020304" pitchFamily="18" charset="0"/>
              </a:rPr>
              <a:t>и </a:t>
            </a:r>
            <a:r>
              <a:rPr lang="ru-RU" sz="1000" dirty="0" smtClean="0">
                <a:ln w="19050">
                  <a:noFill/>
                </a:ln>
                <a:solidFill>
                  <a:schemeClr val="tx1"/>
                </a:solidFill>
                <a:latin typeface="Times New Roman" panose="02020603050405020304" pitchFamily="18" charset="0"/>
                <a:cs typeface="Times New Roman" panose="02020603050405020304" pitchFamily="18" charset="0"/>
              </a:rPr>
              <a:t>2028 </a:t>
            </a:r>
            <a:r>
              <a:rPr lang="ru-RU" sz="1000" dirty="0">
                <a:ln w="19050">
                  <a:noFill/>
                </a:ln>
                <a:solidFill>
                  <a:schemeClr val="tx1"/>
                </a:solidFill>
                <a:latin typeface="Times New Roman" panose="02020603050405020304" pitchFamily="18" charset="0"/>
                <a:cs typeface="Times New Roman" panose="02020603050405020304" pitchFamily="18" charset="0"/>
              </a:rPr>
              <a:t>годов</a:t>
            </a:r>
            <a:r>
              <a:rPr lang="ru-RU" sz="700" dirty="0" smtClean="0">
                <a:ln w="19050">
                  <a:noFill/>
                </a:ln>
                <a:solidFill>
                  <a:schemeClr val="tx1"/>
                </a:solidFill>
                <a:latin typeface="Times New Roman" panose="02020603050405020304" pitchFamily="18" charset="0"/>
                <a:cs typeface="Times New Roman" panose="02020603050405020304" pitchFamily="18" charset="0"/>
              </a:rPr>
              <a:t>"</a:t>
            </a:r>
            <a:endParaRPr lang="ru-RU" sz="700" dirty="0">
              <a:ln w="19050">
                <a:noFill/>
              </a:ln>
              <a:solidFill>
                <a:schemeClr val="tx1"/>
              </a:solidFill>
              <a:latin typeface="Times New Roman" panose="02020603050405020304" pitchFamily="18" charset="0"/>
              <a:cs typeface="Times New Roman" panose="02020603050405020304" pitchFamily="18" charset="0"/>
            </a:endParaRPr>
          </a:p>
        </p:txBody>
      </p:sp>
      <p:sp>
        <p:nvSpPr>
          <p:cNvPr id="70" name="TextBox 69"/>
          <p:cNvSpPr txBox="1"/>
          <p:nvPr/>
        </p:nvSpPr>
        <p:spPr>
          <a:xfrm>
            <a:off x="444500" y="1165225"/>
            <a:ext cx="4952999" cy="1831271"/>
          </a:xfrm>
          <a:prstGeom prst="rect">
            <a:avLst/>
          </a:prstGeom>
          <a:noFill/>
        </p:spPr>
        <p:txBody>
          <a:bodyPr wrap="square" rtlCol="0">
            <a:spAutoFit/>
          </a:bodyPr>
          <a:lstStyle/>
          <a:p>
            <a:r>
              <a:rPr lang="ru-RU" sz="800" b="1" dirty="0"/>
              <a:t>Статья 7. Межбюджетные трансферты, предоставляемые другим бюджетам бюджетной системы Российской Федерации</a:t>
            </a:r>
          </a:p>
          <a:p>
            <a:pPr algn="just"/>
            <a:endParaRPr lang="ru-RU" sz="700" b="1" dirty="0">
              <a:latin typeface="Times New Roman" panose="02020603050405020304" pitchFamily="18" charset="0"/>
              <a:cs typeface="Times New Roman" panose="02020603050405020304" pitchFamily="18" charset="0"/>
            </a:endParaRPr>
          </a:p>
          <a:p>
            <a:pPr algn="just"/>
            <a:r>
              <a:rPr lang="ru-RU" sz="1000" dirty="0" smtClean="0"/>
              <a:t>Часть 3.</a:t>
            </a:r>
            <a:r>
              <a:rPr lang="ru-RU" sz="800" dirty="0" smtClean="0"/>
              <a:t> </a:t>
            </a:r>
            <a:r>
              <a:rPr lang="ru-RU" sz="900" dirty="0" smtClean="0"/>
              <a:t>Установить</a:t>
            </a:r>
            <a:r>
              <a:rPr lang="ru-RU" sz="900" dirty="0"/>
              <a:t>, что Управлению Федерального казначейства по Ростовской области могут быть переданы на основании решений главных распорядителей средств областного бюджета полномочия получателя средств областного бюджета по перечислению межбюджетных трансфертов, предоставляемых из областного бюджета местным бюджетам в форме субсидий, субвенций и иных межбюджетных трансфертов, имеющих целевое назначение, в пределах суммы, необходимой для оплаты денежных обязательств по расходам получателей средств местных бюджетов, в целях </a:t>
            </a:r>
            <a:r>
              <a:rPr lang="ru-RU" sz="900" dirty="0" err="1"/>
              <a:t>софинансирования</a:t>
            </a:r>
            <a:r>
              <a:rPr lang="ru-RU" sz="900" dirty="0"/>
              <a:t> (финансового обеспечения) которых предоставляются такие межбюджетные трансферты, в порядке, установленном Федеральным казначейством.</a:t>
            </a:r>
          </a:p>
          <a:p>
            <a:pPr algn="just"/>
            <a:r>
              <a:rPr lang="ru-RU" sz="900" b="1" dirty="0" smtClean="0">
                <a:latin typeface="Times New Roman" panose="02020603050405020304" pitchFamily="18" charset="0"/>
                <a:cs typeface="Times New Roman" panose="02020603050405020304" pitchFamily="18" charset="0"/>
              </a:rPr>
              <a:t> </a:t>
            </a:r>
            <a:endParaRPr lang="ru-RU" sz="900" dirty="0">
              <a:latin typeface="Times New Roman" panose="02020603050405020304" pitchFamily="18" charset="0"/>
              <a:cs typeface="Times New Roman" panose="02020603050405020304" pitchFamily="18" charset="0"/>
            </a:endParaRPr>
          </a:p>
        </p:txBody>
      </p:sp>
      <p:sp>
        <p:nvSpPr>
          <p:cNvPr id="7" name="Номер слайда 9"/>
          <p:cNvSpPr>
            <a:spLocks noGrp="1"/>
          </p:cNvSpPr>
          <p:nvPr>
            <p:ph type="sldNum" sz="quarter" idx="4294967295"/>
          </p:nvPr>
        </p:nvSpPr>
        <p:spPr>
          <a:xfrm>
            <a:off x="4151377" y="3076098"/>
            <a:ext cx="1474723" cy="136281"/>
          </a:xfrm>
          <a:prstGeom prst="rect">
            <a:avLst/>
          </a:prstGeom>
        </p:spPr>
        <p:txBody>
          <a:bodyPr lIns="57662" tIns="28831" rIns="57662" bIns="28831"/>
          <a:lstStyle/>
          <a:p>
            <a:pPr algn="r"/>
            <a:fld id="{B6F15528-21DE-4FAA-801E-634DDDAF4B2B}" type="slidenum">
              <a:rPr lang="ru-RU" sz="900"/>
              <a:pPr algn="r"/>
              <a:t>1</a:t>
            </a:fld>
            <a:endParaRPr lang="ru-RU" sz="900" dirty="0"/>
          </a:p>
        </p:txBody>
      </p:sp>
    </p:spTree>
    <p:extLst>
      <p:ext uri="{BB962C8B-B14F-4D97-AF65-F5344CB8AC3E}">
        <p14:creationId xmlns:p14="http://schemas.microsoft.com/office/powerpoint/2010/main" val="20004034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17" name="Picture 2" descr="E:\УФ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7" y="0"/>
            <a:ext cx="1568593" cy="4159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640097" y="87"/>
            <a:ext cx="4125703" cy="338554"/>
          </a:xfrm>
          <a:prstGeom prst="rect">
            <a:avLst/>
          </a:prstGeom>
          <a:noFill/>
        </p:spPr>
        <p:txBody>
          <a:bodyPr wrap="square" rtlCol="0">
            <a:spAutoFit/>
          </a:bodyPr>
          <a:lstStyle/>
          <a:p>
            <a:pPr algn="ctr"/>
            <a:r>
              <a:rPr lang="ru-RU" sz="800" dirty="0" smtClean="0">
                <a:solidFill>
                  <a:srgbClr val="11437F"/>
                </a:solidFill>
                <a:latin typeface="Arial" panose="020B0604020202020204" pitchFamily="34" charset="0"/>
                <a:cs typeface="Arial" panose="020B0604020202020204" pitchFamily="34" charset="0"/>
              </a:rPr>
              <a:t>Механизм </a:t>
            </a:r>
            <a:r>
              <a:rPr lang="ru-RU" sz="800" dirty="0">
                <a:solidFill>
                  <a:srgbClr val="11437F"/>
                </a:solidFill>
                <a:latin typeface="Arial" panose="020B0604020202020204" pitchFamily="34" charset="0"/>
                <a:cs typeface="Arial" panose="020B0604020202020204" pitchFamily="34" charset="0"/>
              </a:rPr>
              <a:t>предоставления </a:t>
            </a:r>
            <a:r>
              <a:rPr lang="ru-RU" sz="800" dirty="0" smtClean="0">
                <a:solidFill>
                  <a:srgbClr val="11437F"/>
                </a:solidFill>
                <a:latin typeface="Arial" panose="020B0604020202020204" pitchFamily="34" charset="0"/>
                <a:cs typeface="Arial" panose="020B0604020202020204" pitchFamily="34" charset="0"/>
              </a:rPr>
              <a:t>целевых межбюджетных </a:t>
            </a:r>
            <a:r>
              <a:rPr lang="ru-RU" sz="800" dirty="0">
                <a:solidFill>
                  <a:srgbClr val="11437F"/>
                </a:solidFill>
                <a:latin typeface="Arial" panose="020B0604020202020204" pitchFamily="34" charset="0"/>
                <a:cs typeface="Arial" panose="020B0604020202020204" pitchFamily="34" charset="0"/>
              </a:rPr>
              <a:t>трансфертов из </a:t>
            </a:r>
            <a:r>
              <a:rPr lang="ru-RU" sz="800" dirty="0" smtClean="0">
                <a:solidFill>
                  <a:srgbClr val="11437F"/>
                </a:solidFill>
                <a:latin typeface="Arial" panose="020B0604020202020204" pitchFamily="34" charset="0"/>
                <a:cs typeface="Arial" panose="020B0604020202020204" pitchFamily="34" charset="0"/>
              </a:rPr>
              <a:t>бюджета </a:t>
            </a:r>
            <a:r>
              <a:rPr lang="ru-RU" sz="800" dirty="0">
                <a:solidFill>
                  <a:srgbClr val="11437F"/>
                </a:solidFill>
                <a:latin typeface="Arial" panose="020B0604020202020204" pitchFamily="34" charset="0"/>
                <a:cs typeface="Arial" panose="020B0604020202020204" pitchFamily="34" charset="0"/>
              </a:rPr>
              <a:t>субъекта РФ </a:t>
            </a:r>
            <a:r>
              <a:rPr lang="ru-RU" sz="800" dirty="0" smtClean="0">
                <a:solidFill>
                  <a:srgbClr val="11437F"/>
                </a:solidFill>
                <a:latin typeface="Arial" panose="020B0604020202020204" pitchFamily="34" charset="0"/>
                <a:cs typeface="Arial" panose="020B0604020202020204" pitchFamily="34" charset="0"/>
              </a:rPr>
              <a:t>в </a:t>
            </a:r>
            <a:r>
              <a:rPr lang="ru-RU" sz="800" dirty="0">
                <a:solidFill>
                  <a:srgbClr val="11437F"/>
                </a:solidFill>
                <a:latin typeface="Arial" panose="020B0604020202020204" pitchFamily="34" charset="0"/>
                <a:cs typeface="Arial" panose="020B0604020202020204" pitchFamily="34" charset="0"/>
              </a:rPr>
              <a:t>местные </a:t>
            </a:r>
            <a:r>
              <a:rPr lang="ru-RU" sz="800" dirty="0" smtClean="0">
                <a:solidFill>
                  <a:srgbClr val="11437F"/>
                </a:solidFill>
                <a:latin typeface="Arial" panose="020B0604020202020204" pitchFamily="34" charset="0"/>
                <a:cs typeface="Arial" panose="020B0604020202020204" pitchFamily="34" charset="0"/>
              </a:rPr>
              <a:t>бюджеты, под </a:t>
            </a:r>
            <a:r>
              <a:rPr lang="ru-RU" sz="800" dirty="0">
                <a:solidFill>
                  <a:srgbClr val="11437F"/>
                </a:solidFill>
                <a:latin typeface="Arial" panose="020B0604020202020204" pitchFamily="34" charset="0"/>
                <a:cs typeface="Arial" panose="020B0604020202020204" pitchFamily="34" charset="0"/>
              </a:rPr>
              <a:t>фактическую </a:t>
            </a:r>
            <a:r>
              <a:rPr lang="ru-RU" sz="800" dirty="0" smtClean="0">
                <a:solidFill>
                  <a:srgbClr val="11437F"/>
                </a:solidFill>
                <a:latin typeface="Arial" panose="020B0604020202020204" pitchFamily="34" charset="0"/>
                <a:cs typeface="Arial" panose="020B0604020202020204" pitchFamily="34" charset="0"/>
              </a:rPr>
              <a:t>потребность</a:t>
            </a:r>
            <a:endParaRPr lang="ru-RU" sz="600" dirty="0">
              <a:solidFill>
                <a:srgbClr val="11437F"/>
              </a:solidFill>
              <a:latin typeface="Arial" panose="020B0604020202020204" pitchFamily="34" charset="0"/>
              <a:cs typeface="Arial" panose="020B0604020202020204" pitchFamily="34" charset="0"/>
            </a:endParaRPr>
          </a:p>
        </p:txBody>
      </p:sp>
      <p:sp>
        <p:nvSpPr>
          <p:cNvPr id="24" name="Прямоугольник 23"/>
          <p:cNvSpPr/>
          <p:nvPr/>
        </p:nvSpPr>
        <p:spPr>
          <a:xfrm>
            <a:off x="139700" y="479425"/>
            <a:ext cx="5486400" cy="2590800"/>
          </a:xfrm>
          <a:prstGeom prst="rect">
            <a:avLst/>
          </a:prstGeom>
          <a:noFill/>
          <a:ln w="9525">
            <a:solidFill>
              <a:schemeClr val="bg1">
                <a:lumMod val="6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800" i="1" dirty="0">
                <a:solidFill>
                  <a:schemeClr val="tx1">
                    <a:lumMod val="95000"/>
                    <a:lumOff val="5000"/>
                  </a:schemeClr>
                </a:solidFill>
                <a:latin typeface="Arial" panose="020B0604020202020204" pitchFamily="34" charset="0"/>
                <a:cs typeface="Arial" panose="020B0604020202020204" pitchFamily="34" charset="0"/>
              </a:rPr>
              <a:t>Применение механизма предоставления целевых межбюджетных трансфертов из бюджета субъекта РФ в местные бюджеты (региональные МБТ), под фактическую потребность :</a:t>
            </a:r>
          </a:p>
          <a:p>
            <a:pPr algn="ctr"/>
            <a:endParaRPr lang="ru-RU" sz="700" i="1" dirty="0" smtClean="0">
              <a:solidFill>
                <a:schemeClr val="tx1">
                  <a:lumMod val="95000"/>
                  <a:lumOff val="5000"/>
                </a:schemeClr>
              </a:solidFill>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r>
              <a:rPr lang="ru-RU" sz="700" dirty="0" smtClean="0">
                <a:solidFill>
                  <a:schemeClr val="tx1">
                    <a:lumMod val="95000"/>
                    <a:lumOff val="5000"/>
                  </a:schemeClr>
                </a:solidFill>
                <a:latin typeface="Arial" panose="020B0604020202020204" pitchFamily="34" charset="0"/>
                <a:cs typeface="Arial" panose="020B0604020202020204" pitchFamily="34" charset="0"/>
              </a:rPr>
              <a:t>обеспечивает </a:t>
            </a:r>
            <a:r>
              <a:rPr lang="ru-RU" sz="700" dirty="0">
                <a:solidFill>
                  <a:schemeClr val="tx1">
                    <a:lumMod val="95000"/>
                    <a:lumOff val="5000"/>
                  </a:schemeClr>
                </a:solidFill>
                <a:latin typeface="Arial" panose="020B0604020202020204" pitchFamily="34" charset="0"/>
                <a:cs typeface="Arial" panose="020B0604020202020204" pitchFamily="34" charset="0"/>
              </a:rPr>
              <a:t>сроки поступления региональных МБТ в доход местного бюджета до одного рабочего дня, за счет зачисления средств на единые счета местных бюджетов (03231) напрямую, минуя операции по зачислению средств на казначейский счет 3100 «средства поступлений, являющихся источниками формирования доходов бюджетов бюджетной системы Российской Федерации</a:t>
            </a:r>
            <a:r>
              <a:rPr lang="ru-RU" sz="700" dirty="0" smtClean="0">
                <a:solidFill>
                  <a:schemeClr val="tx1">
                    <a:lumMod val="95000"/>
                    <a:lumOff val="5000"/>
                  </a:schemeClr>
                </a:solidFill>
                <a:latin typeface="Arial" panose="020B0604020202020204" pitchFamily="34" charset="0"/>
                <a:cs typeface="Arial" panose="020B0604020202020204" pitchFamily="34" charset="0"/>
              </a:rPr>
              <a:t>»</a:t>
            </a:r>
            <a:r>
              <a:rPr lang="en-US" sz="700" dirty="0" smtClean="0">
                <a:solidFill>
                  <a:schemeClr val="tx1">
                    <a:lumMod val="95000"/>
                    <a:lumOff val="5000"/>
                  </a:schemeClr>
                </a:solidFill>
                <a:latin typeface="Arial" panose="020B0604020202020204" pitchFamily="34" charset="0"/>
                <a:cs typeface="Arial" panose="020B0604020202020204" pitchFamily="34" charset="0"/>
              </a:rPr>
              <a:t>;</a:t>
            </a:r>
            <a:endParaRPr lang="ru-RU" sz="700" dirty="0">
              <a:solidFill>
                <a:schemeClr val="tx1">
                  <a:lumMod val="95000"/>
                  <a:lumOff val="5000"/>
                </a:schemeClr>
              </a:solidFill>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r>
              <a:rPr lang="ru-RU" sz="700" dirty="0" smtClean="0">
                <a:solidFill>
                  <a:schemeClr val="tx1">
                    <a:lumMod val="95000"/>
                    <a:lumOff val="5000"/>
                  </a:schemeClr>
                </a:solidFill>
                <a:latin typeface="Arial" panose="020B0604020202020204" pitchFamily="34" charset="0"/>
                <a:cs typeface="Arial" panose="020B0604020202020204" pitchFamily="34" charset="0"/>
              </a:rPr>
              <a:t>поступившая </a:t>
            </a:r>
            <a:r>
              <a:rPr lang="ru-RU" sz="700" dirty="0">
                <a:solidFill>
                  <a:schemeClr val="tx1">
                    <a:lumMod val="95000"/>
                    <a:lumOff val="5000"/>
                  </a:schemeClr>
                </a:solidFill>
                <a:latin typeface="Arial" panose="020B0604020202020204" pitchFamily="34" charset="0"/>
                <a:cs typeface="Arial" panose="020B0604020202020204" pitchFamily="34" charset="0"/>
              </a:rPr>
              <a:t>на единый счет местного бюджета сумма фактической потребности учитывается в составе доходов местного бюджета с отражением на 04 лицевом счете администратора доходов бюджета по аналитическому коду субъекта Российской </a:t>
            </a:r>
            <a:r>
              <a:rPr lang="ru-RU" sz="700" dirty="0" smtClean="0">
                <a:solidFill>
                  <a:schemeClr val="tx1">
                    <a:lumMod val="95000"/>
                    <a:lumOff val="5000"/>
                  </a:schemeClr>
                </a:solidFill>
                <a:latin typeface="Arial" panose="020B0604020202020204" pitchFamily="34" charset="0"/>
                <a:cs typeface="Arial" panose="020B0604020202020204" pitchFamily="34" charset="0"/>
              </a:rPr>
              <a:t>Федерации</a:t>
            </a:r>
            <a:r>
              <a:rPr lang="en-US" sz="700" dirty="0" smtClean="0">
                <a:solidFill>
                  <a:schemeClr val="tx1">
                    <a:lumMod val="95000"/>
                    <a:lumOff val="5000"/>
                  </a:schemeClr>
                </a:solidFill>
                <a:latin typeface="Arial" panose="020B0604020202020204" pitchFamily="34" charset="0"/>
                <a:cs typeface="Arial" panose="020B0604020202020204" pitchFamily="34" charset="0"/>
              </a:rPr>
              <a:t>;</a:t>
            </a:r>
            <a:endParaRPr lang="ru-RU" sz="700" dirty="0" smtClean="0">
              <a:solidFill>
                <a:schemeClr val="tx1">
                  <a:lumMod val="95000"/>
                  <a:lumOff val="5000"/>
                </a:schemeClr>
              </a:solidFill>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r>
              <a:rPr lang="ru-RU" sz="700" dirty="0" smtClean="0">
                <a:solidFill>
                  <a:schemeClr val="tx1">
                    <a:lumMod val="95000"/>
                    <a:lumOff val="5000"/>
                  </a:schemeClr>
                </a:solidFill>
                <a:latin typeface="Arial" panose="020B0604020202020204" pitchFamily="34" charset="0"/>
                <a:cs typeface="Arial" panose="020B0604020202020204" pitchFamily="34" charset="0"/>
              </a:rPr>
              <a:t>предоставление </a:t>
            </a:r>
            <a:r>
              <a:rPr lang="ru-RU" sz="700" dirty="0">
                <a:solidFill>
                  <a:schemeClr val="tx1">
                    <a:lumMod val="95000"/>
                    <a:lumOff val="5000"/>
                  </a:schemeClr>
                </a:solidFill>
                <a:latin typeface="Arial" panose="020B0604020202020204" pitchFamily="34" charset="0"/>
                <a:cs typeface="Arial" panose="020B0604020202020204" pitchFamily="34" charset="0"/>
              </a:rPr>
              <a:t>региональных МБТ под фактическую потребность является одним из способов повышения ликвидности единого счета областного бюджета, поскольку позволяет минимизировать неиспользованные остатки региональных МБТ на счетах местных бюджетов</a:t>
            </a:r>
            <a:r>
              <a:rPr lang="ru-RU" sz="700" dirty="0" smtClean="0">
                <a:solidFill>
                  <a:schemeClr val="tx1">
                    <a:lumMod val="95000"/>
                    <a:lumOff val="5000"/>
                  </a:schemeClr>
                </a:solidFill>
                <a:latin typeface="Arial" panose="020B0604020202020204" pitchFamily="34" charset="0"/>
                <a:cs typeface="Arial" panose="020B0604020202020204" pitchFamily="34" charset="0"/>
              </a:rPr>
              <a:t>;</a:t>
            </a:r>
            <a:endParaRPr lang="ru-RU" sz="800" dirty="0" smtClean="0">
              <a:solidFill>
                <a:schemeClr val="tx1">
                  <a:lumMod val="95000"/>
                  <a:lumOff val="5000"/>
                </a:schemeClr>
              </a:solidFill>
              <a:latin typeface="Arial" panose="020B0604020202020204" pitchFamily="34" charset="0"/>
              <a:cs typeface="Arial" panose="020B0604020202020204" pitchFamily="34" charset="0"/>
            </a:endParaRPr>
          </a:p>
          <a:p>
            <a:pPr marL="171450" indent="-171450" algn="just">
              <a:buFont typeface="Wingdings" panose="05000000000000000000" pitchFamily="2" charset="2"/>
              <a:buChar char="ü"/>
            </a:pPr>
            <a:r>
              <a:rPr lang="ru-RU" sz="700" dirty="0" smtClean="0">
                <a:solidFill>
                  <a:schemeClr val="tx1">
                    <a:lumMod val="95000"/>
                    <a:lumOff val="5000"/>
                  </a:schemeClr>
                </a:solidFill>
                <a:latin typeface="Arial" panose="020B0604020202020204" pitchFamily="34" charset="0"/>
                <a:cs typeface="Arial" panose="020B0604020202020204" pitchFamily="34" charset="0"/>
              </a:rPr>
              <a:t>уменьшает </a:t>
            </a:r>
            <a:r>
              <a:rPr lang="ru-RU" sz="700" dirty="0">
                <a:solidFill>
                  <a:schemeClr val="tx1">
                    <a:lumMod val="95000"/>
                    <a:lumOff val="5000"/>
                  </a:schemeClr>
                </a:solidFill>
                <a:latin typeface="Arial" panose="020B0604020202020204" pitchFamily="34" charset="0"/>
                <a:cs typeface="Arial" panose="020B0604020202020204" pitchFamily="34" charset="0"/>
              </a:rPr>
              <a:t>время исполнения платежных документов </a:t>
            </a:r>
            <a:r>
              <a:rPr lang="ru-RU" sz="700" dirty="0" smtClean="0">
                <a:solidFill>
                  <a:schemeClr val="tx1">
                    <a:lumMod val="95000"/>
                    <a:lumOff val="5000"/>
                  </a:schemeClr>
                </a:solidFill>
                <a:latin typeface="Arial" panose="020B0604020202020204" pitchFamily="34" charset="0"/>
                <a:cs typeface="Arial" panose="020B0604020202020204" pitchFamily="34" charset="0"/>
              </a:rPr>
              <a:t>ПБС за </a:t>
            </a:r>
            <a:r>
              <a:rPr lang="ru-RU" sz="700" dirty="0">
                <a:solidFill>
                  <a:schemeClr val="tx1">
                    <a:lumMod val="95000"/>
                    <a:lumOff val="5000"/>
                  </a:schemeClr>
                </a:solidFill>
                <a:latin typeface="Arial" panose="020B0604020202020204" pitchFamily="34" charset="0"/>
                <a:cs typeface="Arial" panose="020B0604020202020204" pitchFamily="34" charset="0"/>
              </a:rPr>
              <a:t>счет сокращения сроков исполнения платежных документов ПБС. В соответствии с порядком Федерального казначейства установлен срок исполнения платежных документов ПБС до двух рабочих дней, тогда как порядками муниципальных образований для данной процедуры установлен срок до трех рабочих </a:t>
            </a:r>
            <a:r>
              <a:rPr lang="ru-RU" sz="700" dirty="0" smtClean="0">
                <a:solidFill>
                  <a:schemeClr val="tx1">
                    <a:lumMod val="95000"/>
                    <a:lumOff val="5000"/>
                  </a:schemeClr>
                </a:solidFill>
                <a:latin typeface="Arial" panose="020B0604020202020204" pitchFamily="34" charset="0"/>
                <a:cs typeface="Arial" panose="020B0604020202020204" pitchFamily="34" charset="0"/>
              </a:rPr>
              <a:t>дней</a:t>
            </a:r>
            <a:r>
              <a:rPr lang="ru-RU" sz="700" dirty="0">
                <a:solidFill>
                  <a:schemeClr val="tx1">
                    <a:lumMod val="95000"/>
                    <a:lumOff val="5000"/>
                  </a:schemeClr>
                </a:solidFill>
                <a:latin typeface="Arial" panose="020B0604020202020204" pitchFamily="34" charset="0"/>
                <a:cs typeface="Arial" panose="020B0604020202020204" pitchFamily="34" charset="0"/>
              </a:rPr>
              <a:t>;</a:t>
            </a:r>
          </a:p>
          <a:p>
            <a:pPr marL="171450" indent="-171450" algn="just">
              <a:buFont typeface="Wingdings" panose="05000000000000000000" pitchFamily="2" charset="2"/>
              <a:buChar char="ü"/>
            </a:pPr>
            <a:r>
              <a:rPr lang="ru-RU" sz="700" dirty="0" smtClean="0">
                <a:solidFill>
                  <a:schemeClr val="tx1">
                    <a:lumMod val="95000"/>
                    <a:lumOff val="5000"/>
                  </a:schemeClr>
                </a:solidFill>
                <a:latin typeface="Arial" panose="020B0604020202020204" pitchFamily="34" charset="0"/>
                <a:cs typeface="Arial" panose="020B0604020202020204" pitchFamily="34" charset="0"/>
              </a:rPr>
              <a:t>позволяет </a:t>
            </a:r>
            <a:r>
              <a:rPr lang="ru-RU" sz="700" dirty="0">
                <a:solidFill>
                  <a:schemeClr val="tx1">
                    <a:lumMod val="95000"/>
                    <a:lumOff val="5000"/>
                  </a:schemeClr>
                </a:solidFill>
                <a:latin typeface="Arial" panose="020B0604020202020204" pitchFamily="34" charset="0"/>
                <a:cs typeface="Arial" panose="020B0604020202020204" pitchFamily="34" charset="0"/>
              </a:rPr>
              <a:t>обеспечить перечисление региональных МБТ в доле, соответствующей уровню </a:t>
            </a:r>
            <a:r>
              <a:rPr lang="ru-RU" sz="700" dirty="0" err="1">
                <a:solidFill>
                  <a:schemeClr val="tx1">
                    <a:lumMod val="95000"/>
                    <a:lumOff val="5000"/>
                  </a:schemeClr>
                </a:solidFill>
                <a:latin typeface="Arial" panose="020B0604020202020204" pitchFamily="34" charset="0"/>
                <a:cs typeface="Arial" panose="020B0604020202020204" pitchFamily="34" charset="0"/>
              </a:rPr>
              <a:t>софинансирования</a:t>
            </a:r>
            <a:r>
              <a:rPr lang="ru-RU" sz="700" dirty="0">
                <a:solidFill>
                  <a:schemeClr val="tx1">
                    <a:lumMod val="95000"/>
                    <a:lumOff val="5000"/>
                  </a:schemeClr>
                </a:solidFill>
                <a:latin typeface="Arial" panose="020B0604020202020204" pitchFamily="34" charset="0"/>
                <a:cs typeface="Arial" panose="020B0604020202020204" pitchFamily="34" charset="0"/>
              </a:rPr>
              <a:t> муниципального образования, установленной правовым актом субъекта Российской Федерации (соглашением о предоставлении региональных МБТ). Перечисление региональных МБТ в доле, соответствующей уровню </a:t>
            </a:r>
            <a:r>
              <a:rPr lang="ru-RU" sz="700" dirty="0" err="1">
                <a:solidFill>
                  <a:schemeClr val="tx1">
                    <a:lumMod val="95000"/>
                    <a:lumOff val="5000"/>
                  </a:schemeClr>
                </a:solidFill>
                <a:latin typeface="Arial" panose="020B0604020202020204" pitchFamily="34" charset="0"/>
                <a:cs typeface="Arial" panose="020B0604020202020204" pitchFamily="34" charset="0"/>
              </a:rPr>
              <a:t>софинансирования</a:t>
            </a:r>
            <a:r>
              <a:rPr lang="ru-RU" sz="700" dirty="0">
                <a:solidFill>
                  <a:schemeClr val="tx1">
                    <a:lumMod val="95000"/>
                    <a:lumOff val="5000"/>
                  </a:schemeClr>
                </a:solidFill>
                <a:latin typeface="Arial" panose="020B0604020202020204" pitchFamily="34" charset="0"/>
                <a:cs typeface="Arial" panose="020B0604020202020204" pitchFamily="34" charset="0"/>
              </a:rPr>
              <a:t> муниципального образования, осуществляется  одномоментно (в одну операцию) с расходами местных бюджетов, контроль за обеспечением уровней </a:t>
            </a:r>
            <a:r>
              <a:rPr lang="ru-RU" sz="700" dirty="0" err="1">
                <a:solidFill>
                  <a:schemeClr val="tx1">
                    <a:lumMod val="95000"/>
                    <a:lumOff val="5000"/>
                  </a:schemeClr>
                </a:solidFill>
                <a:latin typeface="Arial" panose="020B0604020202020204" pitchFamily="34" charset="0"/>
                <a:cs typeface="Arial" panose="020B0604020202020204" pitchFamily="34" charset="0"/>
              </a:rPr>
              <a:t>софинансирования</a:t>
            </a:r>
            <a:r>
              <a:rPr lang="ru-RU" sz="700" dirty="0">
                <a:solidFill>
                  <a:schemeClr val="tx1">
                    <a:lumMod val="95000"/>
                    <a:lumOff val="5000"/>
                  </a:schemeClr>
                </a:solidFill>
                <a:latin typeface="Arial" panose="020B0604020202020204" pitchFamily="34" charset="0"/>
                <a:cs typeface="Arial" panose="020B0604020202020204" pitchFamily="34" charset="0"/>
              </a:rPr>
              <a:t> будет осуществляться Управлением автоматически до 15 знака после запятой</a:t>
            </a:r>
            <a:endParaRPr lang="ru-RU" sz="800" dirty="0">
              <a:solidFill>
                <a:schemeClr val="tx1">
                  <a:lumMod val="95000"/>
                  <a:lumOff val="5000"/>
                </a:schemeClr>
              </a:solidFill>
              <a:latin typeface="Arial" panose="020B0604020202020204" pitchFamily="34" charset="0"/>
              <a:cs typeface="Arial" panose="020B0604020202020204" pitchFamily="34" charset="0"/>
            </a:endParaRPr>
          </a:p>
        </p:txBody>
      </p:sp>
      <p:sp>
        <p:nvSpPr>
          <p:cNvPr id="6" name="Номер слайда 9"/>
          <p:cNvSpPr>
            <a:spLocks noGrp="1"/>
          </p:cNvSpPr>
          <p:nvPr>
            <p:ph type="sldNum" sz="quarter" idx="4294967295"/>
          </p:nvPr>
        </p:nvSpPr>
        <p:spPr>
          <a:xfrm>
            <a:off x="4151377" y="3076098"/>
            <a:ext cx="1474723" cy="136281"/>
          </a:xfrm>
          <a:prstGeom prst="rect">
            <a:avLst/>
          </a:prstGeom>
        </p:spPr>
        <p:txBody>
          <a:bodyPr lIns="57662" tIns="28831" rIns="57662" bIns="28831"/>
          <a:lstStyle/>
          <a:p>
            <a:pPr algn="r"/>
            <a:fld id="{B6F15528-21DE-4FAA-801E-634DDDAF4B2B}" type="slidenum">
              <a:rPr lang="ru-RU" sz="900"/>
              <a:pPr algn="r"/>
              <a:t>2</a:t>
            </a:fld>
            <a:endParaRPr lang="ru-RU" sz="900" dirty="0"/>
          </a:p>
        </p:txBody>
      </p:sp>
    </p:spTree>
    <p:extLst>
      <p:ext uri="{BB962C8B-B14F-4D97-AF65-F5344CB8AC3E}">
        <p14:creationId xmlns:p14="http://schemas.microsoft.com/office/powerpoint/2010/main" val="4104749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object 2"/>
          <p:cNvSpPr/>
          <p:nvPr/>
        </p:nvSpPr>
        <p:spPr>
          <a:xfrm flipV="1">
            <a:off x="0" y="250825"/>
            <a:ext cx="5765800" cy="177168"/>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a:p>
        </p:txBody>
      </p:sp>
      <p:pic>
        <p:nvPicPr>
          <p:cNvPr id="17" name="Picture 2" descr="E:\УФ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07" y="0"/>
            <a:ext cx="1568593" cy="41595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76385" y="17760"/>
            <a:ext cx="4189415" cy="461665"/>
          </a:xfrm>
          <a:prstGeom prst="rect">
            <a:avLst/>
          </a:prstGeom>
          <a:noFill/>
        </p:spPr>
        <p:txBody>
          <a:bodyPr wrap="square" rtlCol="0">
            <a:spAutoFit/>
          </a:bodyPr>
          <a:lstStyle/>
          <a:p>
            <a:pPr algn="ctr"/>
            <a:r>
              <a:rPr lang="ru-RU" sz="800" dirty="0" smtClean="0">
                <a:solidFill>
                  <a:srgbClr val="11437F"/>
                </a:solidFill>
                <a:latin typeface="Arial" panose="020B0604020202020204" pitchFamily="34" charset="0"/>
                <a:cs typeface="Arial" panose="020B0604020202020204" pitchFamily="34" charset="0"/>
              </a:rPr>
              <a:t>Схема </a:t>
            </a:r>
            <a:r>
              <a:rPr lang="ru-RU" sz="800" dirty="0">
                <a:solidFill>
                  <a:srgbClr val="11437F"/>
                </a:solidFill>
                <a:latin typeface="Arial" panose="020B0604020202020204" pitchFamily="34" charset="0"/>
                <a:cs typeface="Arial" panose="020B0604020202020204" pitchFamily="34" charset="0"/>
              </a:rPr>
              <a:t>предоставления </a:t>
            </a:r>
            <a:r>
              <a:rPr lang="ru-RU" sz="800" dirty="0" smtClean="0">
                <a:solidFill>
                  <a:srgbClr val="11437F"/>
                </a:solidFill>
                <a:latin typeface="Arial" panose="020B0604020202020204" pitchFamily="34" charset="0"/>
                <a:cs typeface="Arial" panose="020B0604020202020204" pitchFamily="34" charset="0"/>
              </a:rPr>
              <a:t>целевых межбюджетных </a:t>
            </a:r>
            <a:r>
              <a:rPr lang="ru-RU" sz="800" dirty="0">
                <a:solidFill>
                  <a:srgbClr val="11437F"/>
                </a:solidFill>
                <a:latin typeface="Arial" panose="020B0604020202020204" pitchFamily="34" charset="0"/>
                <a:cs typeface="Arial" panose="020B0604020202020204" pitchFamily="34" charset="0"/>
              </a:rPr>
              <a:t>трансфертов из </a:t>
            </a:r>
            <a:r>
              <a:rPr lang="ru-RU" sz="800" dirty="0" smtClean="0">
                <a:solidFill>
                  <a:srgbClr val="11437F"/>
                </a:solidFill>
                <a:latin typeface="Arial" panose="020B0604020202020204" pitchFamily="34" charset="0"/>
                <a:cs typeface="Arial" panose="020B0604020202020204" pitchFamily="34" charset="0"/>
              </a:rPr>
              <a:t>бюджета </a:t>
            </a:r>
            <a:r>
              <a:rPr lang="ru-RU" sz="800" dirty="0">
                <a:solidFill>
                  <a:srgbClr val="11437F"/>
                </a:solidFill>
                <a:latin typeface="Arial" panose="020B0604020202020204" pitchFamily="34" charset="0"/>
                <a:cs typeface="Arial" panose="020B0604020202020204" pitchFamily="34" charset="0"/>
              </a:rPr>
              <a:t>субъекта РФ </a:t>
            </a:r>
            <a:r>
              <a:rPr lang="ru-RU" sz="800" dirty="0" smtClean="0">
                <a:solidFill>
                  <a:srgbClr val="11437F"/>
                </a:solidFill>
                <a:latin typeface="Arial" panose="020B0604020202020204" pitchFamily="34" charset="0"/>
                <a:cs typeface="Arial" panose="020B0604020202020204" pitchFamily="34" charset="0"/>
              </a:rPr>
              <a:t>в </a:t>
            </a:r>
            <a:r>
              <a:rPr lang="ru-RU" sz="800" dirty="0">
                <a:solidFill>
                  <a:srgbClr val="11437F"/>
                </a:solidFill>
                <a:latin typeface="Arial" panose="020B0604020202020204" pitchFamily="34" charset="0"/>
                <a:cs typeface="Arial" panose="020B0604020202020204" pitchFamily="34" charset="0"/>
              </a:rPr>
              <a:t>местные </a:t>
            </a:r>
            <a:r>
              <a:rPr lang="ru-RU" sz="800" dirty="0" smtClean="0">
                <a:solidFill>
                  <a:srgbClr val="11437F"/>
                </a:solidFill>
                <a:latin typeface="Arial" panose="020B0604020202020204" pitchFamily="34" charset="0"/>
                <a:cs typeface="Arial" panose="020B0604020202020204" pitchFamily="34" charset="0"/>
              </a:rPr>
              <a:t>бюджеты, под </a:t>
            </a:r>
            <a:r>
              <a:rPr lang="ru-RU" sz="800" dirty="0">
                <a:solidFill>
                  <a:srgbClr val="11437F"/>
                </a:solidFill>
                <a:latin typeface="Arial" panose="020B0604020202020204" pitchFamily="34" charset="0"/>
                <a:cs typeface="Arial" panose="020B0604020202020204" pitchFamily="34" charset="0"/>
              </a:rPr>
              <a:t>фактическую </a:t>
            </a:r>
            <a:r>
              <a:rPr lang="ru-RU" sz="800" dirty="0" smtClean="0">
                <a:solidFill>
                  <a:srgbClr val="11437F"/>
                </a:solidFill>
                <a:latin typeface="Arial" panose="020B0604020202020204" pitchFamily="34" charset="0"/>
                <a:cs typeface="Arial" panose="020B0604020202020204" pitchFamily="34" charset="0"/>
              </a:rPr>
              <a:t>потребность </a:t>
            </a:r>
          </a:p>
          <a:p>
            <a:pPr algn="ctr"/>
            <a:r>
              <a:rPr lang="ru-RU" sz="800" dirty="0" smtClean="0">
                <a:solidFill>
                  <a:srgbClr val="11437F"/>
                </a:solidFill>
                <a:latin typeface="Arial" panose="020B0604020202020204" pitchFamily="34" charset="0"/>
                <a:cs typeface="Arial" panose="020B0604020202020204" pitchFamily="34" charset="0"/>
              </a:rPr>
              <a:t>(региональные МБТ)</a:t>
            </a:r>
            <a:endParaRPr lang="ru-RU" sz="600" dirty="0">
              <a:solidFill>
                <a:srgbClr val="11437F"/>
              </a:solidFill>
              <a:latin typeface="Arial" panose="020B0604020202020204" pitchFamily="34" charset="0"/>
              <a:cs typeface="Arial" panose="020B0604020202020204" pitchFamily="34" charset="0"/>
            </a:endParaRPr>
          </a:p>
        </p:txBody>
      </p:sp>
      <p:sp>
        <p:nvSpPr>
          <p:cNvPr id="45" name="Прямоугольник 44"/>
          <p:cNvSpPr/>
          <p:nvPr/>
        </p:nvSpPr>
        <p:spPr>
          <a:xfrm>
            <a:off x="4505790" y="2536825"/>
            <a:ext cx="985818" cy="609600"/>
          </a:xfrm>
          <a:prstGeom prst="rect">
            <a:avLst/>
          </a:prstGeom>
          <a:solidFill>
            <a:schemeClr val="accent6">
              <a:lumMod val="20000"/>
              <a:lumOff val="80000"/>
            </a:schemeClr>
          </a:solidFill>
          <a:ln w="952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b="1" dirty="0" smtClean="0">
                <a:ln w="19050">
                  <a:noFill/>
                </a:ln>
                <a:solidFill>
                  <a:schemeClr val="tx1"/>
                </a:solidFill>
                <a:latin typeface="Times New Roman" panose="02020603050405020304" pitchFamily="18" charset="0"/>
                <a:cs typeface="Times New Roman" panose="02020603050405020304" pitchFamily="18" charset="0"/>
              </a:rPr>
              <a:t>9. УФК</a:t>
            </a:r>
            <a:r>
              <a:rPr lang="ru-RU" sz="700" dirty="0" smtClean="0">
                <a:ln w="19050">
                  <a:noFill/>
                </a:ln>
                <a:solidFill>
                  <a:schemeClr val="tx1"/>
                </a:solidFill>
                <a:latin typeface="Times New Roman" panose="02020603050405020304" pitchFamily="18" charset="0"/>
                <a:cs typeface="Times New Roman" panose="02020603050405020304" pitchFamily="18" charset="0"/>
              </a:rPr>
              <a:t>, </a:t>
            </a:r>
          </a:p>
          <a:p>
            <a:pPr algn="ctr"/>
            <a:r>
              <a:rPr lang="ru-RU" sz="700" dirty="0" smtClean="0">
                <a:ln w="19050">
                  <a:noFill/>
                </a:ln>
                <a:solidFill>
                  <a:schemeClr val="tx1"/>
                </a:solidFill>
                <a:latin typeface="Times New Roman" panose="02020603050405020304" pitchFamily="18" charset="0"/>
                <a:cs typeface="Times New Roman" panose="02020603050405020304" pitchFamily="18" charset="0"/>
              </a:rPr>
              <a:t>РСКП ПБС МБ направлено </a:t>
            </a:r>
            <a:r>
              <a:rPr lang="ru-RU" sz="700" dirty="0">
                <a:ln w="19050">
                  <a:noFill/>
                </a:ln>
                <a:solidFill>
                  <a:schemeClr val="tx1"/>
                </a:solidFill>
                <a:latin typeface="Times New Roman" panose="02020603050405020304" pitchFamily="18" charset="0"/>
                <a:cs typeface="Times New Roman" panose="02020603050405020304" pitchFamily="18" charset="0"/>
              </a:rPr>
              <a:t>в </a:t>
            </a:r>
            <a:r>
              <a:rPr lang="ru-RU" sz="700" dirty="0" smtClean="0">
                <a:ln w="19050">
                  <a:noFill/>
                </a:ln>
                <a:solidFill>
                  <a:schemeClr val="tx1"/>
                </a:solidFill>
                <a:latin typeface="Times New Roman" panose="02020603050405020304" pitchFamily="18" charset="0"/>
                <a:cs typeface="Times New Roman" panose="02020603050405020304" pitchFamily="18" charset="0"/>
              </a:rPr>
              <a:t>банк (другой казначейский счет)</a:t>
            </a:r>
            <a:endParaRPr lang="ru-RU" sz="700" dirty="0">
              <a:ln w="19050">
                <a:noFill/>
              </a:ln>
              <a:solidFill>
                <a:schemeClr val="tx1"/>
              </a:solidFill>
              <a:latin typeface="Times New Roman" panose="02020603050405020304" pitchFamily="18" charset="0"/>
              <a:cs typeface="Times New Roman" panose="02020603050405020304" pitchFamily="18" charset="0"/>
            </a:endParaRPr>
          </a:p>
        </p:txBody>
      </p:sp>
      <p:sp>
        <p:nvSpPr>
          <p:cNvPr id="46" name="Прямоугольник 45"/>
          <p:cNvSpPr/>
          <p:nvPr/>
        </p:nvSpPr>
        <p:spPr>
          <a:xfrm>
            <a:off x="139700" y="1933569"/>
            <a:ext cx="1120310" cy="659739"/>
          </a:xfrm>
          <a:prstGeom prst="rect">
            <a:avLst/>
          </a:prstGeom>
          <a:solidFill>
            <a:schemeClr val="accent6">
              <a:lumMod val="20000"/>
              <a:lumOff val="80000"/>
            </a:schemeClr>
          </a:solidFill>
          <a:ln w="952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ru-RU" sz="800" b="1" dirty="0" smtClean="0">
                <a:ln w="19050">
                  <a:noFill/>
                </a:ln>
                <a:solidFill>
                  <a:schemeClr val="tx1"/>
                </a:solidFill>
                <a:latin typeface="Times New Roman" panose="02020603050405020304" pitchFamily="18" charset="0"/>
                <a:cs typeface="Times New Roman" panose="02020603050405020304" pitchFamily="18" charset="0"/>
              </a:rPr>
              <a:t>2</a:t>
            </a:r>
            <a:r>
              <a:rPr lang="ru-RU" sz="800" dirty="0" smtClean="0">
                <a:ln w="19050">
                  <a:noFill/>
                </a:ln>
                <a:solidFill>
                  <a:schemeClr val="tx1"/>
                </a:solidFill>
                <a:latin typeface="Times New Roman" panose="02020603050405020304" pitchFamily="18" charset="0"/>
                <a:cs typeface="Times New Roman" panose="02020603050405020304" pitchFamily="18" charset="0"/>
              </a:rPr>
              <a:t>. </a:t>
            </a:r>
            <a:r>
              <a:rPr lang="ru-RU" sz="700" dirty="0" smtClean="0">
                <a:ln w="19050">
                  <a:noFill/>
                </a:ln>
                <a:solidFill>
                  <a:schemeClr val="tx1"/>
                </a:solidFill>
                <a:latin typeface="Times New Roman" panose="02020603050405020304" pitchFamily="18" charset="0"/>
                <a:cs typeface="Times New Roman" panose="02020603050405020304" pitchFamily="18" charset="0"/>
              </a:rPr>
              <a:t>Распоряжение о совершении казначейских платежей  на </a:t>
            </a:r>
            <a:r>
              <a:rPr lang="ru-RU" sz="700" dirty="0">
                <a:ln w="19050">
                  <a:noFill/>
                </a:ln>
                <a:solidFill>
                  <a:schemeClr val="tx1"/>
                </a:solidFill>
                <a:latin typeface="Times New Roman" panose="02020603050405020304" pitchFamily="18" charset="0"/>
                <a:cs typeface="Times New Roman" panose="02020603050405020304" pitchFamily="18" charset="0"/>
              </a:rPr>
              <a:t>перечисление </a:t>
            </a:r>
            <a:r>
              <a:rPr lang="ru-RU" sz="700" dirty="0" smtClean="0">
                <a:ln w="19050">
                  <a:noFill/>
                </a:ln>
                <a:solidFill>
                  <a:schemeClr val="tx1"/>
                </a:solidFill>
                <a:latin typeface="Times New Roman" panose="02020603050405020304" pitchFamily="18" charset="0"/>
                <a:cs typeface="Times New Roman" panose="02020603050405020304" pitchFamily="18" charset="0"/>
              </a:rPr>
              <a:t>средств контрагенту </a:t>
            </a:r>
          </a:p>
          <a:p>
            <a:pPr algn="ctr"/>
            <a:r>
              <a:rPr lang="ru-RU" sz="700" b="1" dirty="0" smtClean="0">
                <a:ln w="19050">
                  <a:noFill/>
                </a:ln>
                <a:solidFill>
                  <a:schemeClr val="tx1"/>
                </a:solidFill>
                <a:latin typeface="Times New Roman" panose="02020603050405020304" pitchFamily="18" charset="0"/>
                <a:cs typeface="Times New Roman" panose="02020603050405020304" pitchFamily="18" charset="0"/>
              </a:rPr>
              <a:t>(РСКП)</a:t>
            </a:r>
          </a:p>
        </p:txBody>
      </p:sp>
      <p:cxnSp>
        <p:nvCxnSpPr>
          <p:cNvPr id="50" name="Прямая со стрелкой 49"/>
          <p:cNvCxnSpPr/>
          <p:nvPr/>
        </p:nvCxnSpPr>
        <p:spPr>
          <a:xfrm rot="-60000" flipV="1">
            <a:off x="3949700" y="2836772"/>
            <a:ext cx="556090" cy="0"/>
          </a:xfrm>
          <a:prstGeom prst="straightConnector1">
            <a:avLst/>
          </a:prstGeom>
          <a:ln>
            <a:tailEnd type="arrow"/>
          </a:ln>
          <a:effectLst>
            <a:outerShdw blurRad="63500" sx="102000" sy="102000" algn="c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43" name="Прямоугольник 42"/>
          <p:cNvSpPr/>
          <p:nvPr/>
        </p:nvSpPr>
        <p:spPr>
          <a:xfrm>
            <a:off x="1640100" y="2554995"/>
            <a:ext cx="2309600" cy="591430"/>
          </a:xfrm>
          <a:prstGeom prst="rect">
            <a:avLst/>
          </a:prstGeom>
          <a:solidFill>
            <a:schemeClr val="accent1">
              <a:lumMod val="20000"/>
              <a:lumOff val="80000"/>
            </a:schemeClr>
          </a:solidFill>
          <a:ln w="952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b="1" dirty="0" smtClean="0">
                <a:ln w="19050">
                  <a:noFill/>
                </a:ln>
                <a:solidFill>
                  <a:schemeClr val="tx1"/>
                </a:solidFill>
                <a:latin typeface="Times New Roman" panose="02020603050405020304" pitchFamily="18" charset="0"/>
                <a:cs typeface="Times New Roman" panose="02020603050405020304" pitchFamily="18" charset="0"/>
              </a:rPr>
              <a:t>3</a:t>
            </a:r>
            <a:r>
              <a:rPr lang="ru-RU" sz="700" dirty="0" smtClean="0">
                <a:ln w="19050">
                  <a:noFill/>
                </a:ln>
                <a:solidFill>
                  <a:schemeClr val="tx1"/>
                </a:solidFill>
                <a:latin typeface="Times New Roman" panose="02020603050405020304" pitchFamily="18" charset="0"/>
                <a:cs typeface="Times New Roman" panose="02020603050405020304" pitchFamily="18" charset="0"/>
              </a:rPr>
              <a:t>.</a:t>
            </a:r>
            <a:r>
              <a:rPr lang="ru-RU" sz="700" b="1" dirty="0" smtClean="0">
                <a:ln w="19050">
                  <a:noFill/>
                </a:ln>
                <a:solidFill>
                  <a:schemeClr val="tx1"/>
                </a:solidFill>
                <a:latin typeface="Times New Roman" panose="02020603050405020304" pitchFamily="18" charset="0"/>
                <a:cs typeface="Times New Roman" panose="02020603050405020304" pitchFamily="18" charset="0"/>
              </a:rPr>
              <a:t> УФК -</a:t>
            </a:r>
            <a:r>
              <a:rPr lang="ru-RU" sz="700" dirty="0" smtClean="0">
                <a:ln w="19050">
                  <a:noFill/>
                </a:ln>
                <a:solidFill>
                  <a:schemeClr val="tx1"/>
                </a:solidFill>
                <a:latin typeface="Times New Roman" panose="02020603050405020304" pitchFamily="18" charset="0"/>
                <a:cs typeface="Times New Roman" panose="02020603050405020304" pitchFamily="18" charset="0"/>
              </a:rPr>
              <a:t>03 лицевой счет ПБС МБ (РСКП) – санкционирование расходов ПБС или </a:t>
            </a:r>
          </a:p>
          <a:p>
            <a:pPr algn="ctr"/>
            <a:r>
              <a:rPr lang="ru-RU" sz="700" dirty="0" smtClean="0">
                <a:ln w="19050">
                  <a:noFill/>
                </a:ln>
                <a:solidFill>
                  <a:schemeClr val="tx1"/>
                </a:solidFill>
                <a:latin typeface="Times New Roman" panose="02020603050405020304" pitchFamily="18" charset="0"/>
                <a:cs typeface="Times New Roman" panose="02020603050405020304" pitchFamily="18" charset="0"/>
              </a:rPr>
              <a:t>02 лицевой счет финансового </a:t>
            </a:r>
            <a:r>
              <a:rPr lang="ru-RU" sz="700" dirty="0">
                <a:ln w="19050">
                  <a:noFill/>
                </a:ln>
                <a:solidFill>
                  <a:schemeClr val="tx1"/>
                </a:solidFill>
                <a:latin typeface="Times New Roman" panose="02020603050405020304" pitchFamily="18" charset="0"/>
                <a:cs typeface="Times New Roman" panose="02020603050405020304" pitchFamily="18" charset="0"/>
              </a:rPr>
              <a:t>органа муниципального </a:t>
            </a:r>
            <a:r>
              <a:rPr lang="ru-RU" sz="700" dirty="0" smtClean="0">
                <a:ln w="19050">
                  <a:noFill/>
                </a:ln>
                <a:solidFill>
                  <a:schemeClr val="tx1"/>
                </a:solidFill>
                <a:latin typeface="Times New Roman" panose="02020603050405020304" pitchFamily="18" charset="0"/>
                <a:cs typeface="Times New Roman" panose="02020603050405020304" pitchFamily="18" charset="0"/>
              </a:rPr>
              <a:t>образования (отдельный пакет </a:t>
            </a:r>
            <a:r>
              <a:rPr lang="ru-RU" sz="700" dirty="0">
                <a:ln w="19050">
                  <a:noFill/>
                </a:ln>
                <a:solidFill>
                  <a:schemeClr val="tx1"/>
                </a:solidFill>
                <a:latin typeface="Times New Roman" panose="02020603050405020304" pitchFamily="18" charset="0"/>
                <a:cs typeface="Times New Roman" panose="02020603050405020304" pitchFamily="18" charset="0"/>
              </a:rPr>
              <a:t>электронных </a:t>
            </a:r>
            <a:r>
              <a:rPr lang="ru-RU" sz="700" dirty="0" smtClean="0">
                <a:ln w="19050">
                  <a:noFill/>
                </a:ln>
                <a:solidFill>
                  <a:schemeClr val="tx1"/>
                </a:solidFill>
                <a:latin typeface="Times New Roman" panose="02020603050405020304" pitchFamily="18" charset="0"/>
                <a:cs typeface="Times New Roman" panose="02020603050405020304" pitchFamily="18" charset="0"/>
              </a:rPr>
              <a:t>документов) - без санкционирования расходов ПБС</a:t>
            </a:r>
            <a:endParaRPr lang="ru-RU" sz="700" dirty="0">
              <a:ln w="19050">
                <a:noFill/>
              </a:ln>
              <a:solidFill>
                <a:schemeClr val="tx1"/>
              </a:solidFill>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2964310" y="1854110"/>
            <a:ext cx="2527299" cy="273943"/>
          </a:xfrm>
          <a:prstGeom prst="rect">
            <a:avLst/>
          </a:prstGeom>
          <a:solidFill>
            <a:schemeClr val="accent1">
              <a:lumMod val="20000"/>
              <a:lumOff val="80000"/>
            </a:schemeClr>
          </a:solidFill>
          <a:ln w="952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smtClean="0">
                <a:ln w="19050">
                  <a:noFill/>
                </a:ln>
                <a:solidFill>
                  <a:schemeClr val="tx1"/>
                </a:solidFill>
                <a:latin typeface="Times New Roman" panose="02020603050405020304" pitchFamily="18" charset="0"/>
                <a:cs typeface="Times New Roman" panose="02020603050405020304" pitchFamily="18" charset="0"/>
              </a:rPr>
              <a:t>7. Учет </a:t>
            </a:r>
            <a:r>
              <a:rPr lang="ru-RU" sz="700" dirty="0">
                <a:ln w="19050">
                  <a:noFill/>
                </a:ln>
                <a:solidFill>
                  <a:schemeClr val="tx1"/>
                </a:solidFill>
                <a:latin typeface="Times New Roman" panose="02020603050405020304" pitchFamily="18" charset="0"/>
                <a:cs typeface="Times New Roman" panose="02020603050405020304" pitchFamily="18" charset="0"/>
              </a:rPr>
              <a:t>Региональных МБТ на 04 </a:t>
            </a:r>
            <a:r>
              <a:rPr lang="ru-RU" sz="700" dirty="0" smtClean="0">
                <a:ln w="19050">
                  <a:noFill/>
                </a:ln>
                <a:solidFill>
                  <a:schemeClr val="tx1"/>
                </a:solidFill>
                <a:latin typeface="Times New Roman" panose="02020603050405020304" pitchFamily="18" charset="0"/>
                <a:cs typeface="Times New Roman" panose="02020603050405020304" pitchFamily="18" charset="0"/>
              </a:rPr>
              <a:t>лицевых счетах </a:t>
            </a:r>
            <a:r>
              <a:rPr lang="ru-RU" sz="700" dirty="0">
                <a:ln w="19050">
                  <a:noFill/>
                </a:ln>
                <a:solidFill>
                  <a:schemeClr val="tx1"/>
                </a:solidFill>
                <a:latin typeface="Times New Roman" panose="02020603050405020304" pitchFamily="18" charset="0"/>
                <a:cs typeface="Times New Roman" panose="02020603050405020304" pitchFamily="18" charset="0"/>
              </a:rPr>
              <a:t>администраторов доходов МБ</a:t>
            </a:r>
          </a:p>
        </p:txBody>
      </p:sp>
      <p:sp>
        <p:nvSpPr>
          <p:cNvPr id="24" name="Прямоугольник 23"/>
          <p:cNvSpPr/>
          <p:nvPr/>
        </p:nvSpPr>
        <p:spPr>
          <a:xfrm>
            <a:off x="1640099" y="631825"/>
            <a:ext cx="3851509" cy="401746"/>
          </a:xfrm>
          <a:prstGeom prst="rect">
            <a:avLst/>
          </a:prstGeom>
          <a:solidFill>
            <a:schemeClr val="accent1">
              <a:lumMod val="20000"/>
              <a:lumOff val="80000"/>
            </a:schemeClr>
          </a:solidFill>
          <a:ln w="952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b="1" dirty="0" smtClean="0">
                <a:ln w="19050">
                  <a:noFill/>
                </a:ln>
                <a:solidFill>
                  <a:schemeClr val="tx1"/>
                </a:solidFill>
                <a:latin typeface="Times New Roman" panose="02020603050405020304" pitchFamily="18" charset="0"/>
                <a:cs typeface="Times New Roman" panose="02020603050405020304" pitchFamily="18" charset="0"/>
              </a:rPr>
              <a:t>УФК</a:t>
            </a:r>
          </a:p>
          <a:p>
            <a:pPr algn="ctr"/>
            <a:r>
              <a:rPr lang="ru-RU" sz="700" dirty="0" smtClean="0">
                <a:ln w="19050">
                  <a:noFill/>
                </a:ln>
                <a:solidFill>
                  <a:schemeClr val="tx1"/>
                </a:solidFill>
                <a:latin typeface="Times New Roman" panose="02020603050405020304" pitchFamily="18" charset="0"/>
                <a:cs typeface="Times New Roman" panose="02020603050405020304" pitchFamily="18" charset="0"/>
              </a:rPr>
              <a:t>5. Перечисление средств с 14 лицевых счетов по переданным полномочиям ГРБС областного бюджета (отдельные лицевые счета) без санкционирования расходов</a:t>
            </a:r>
            <a:endParaRPr lang="ru-RU" sz="700" dirty="0">
              <a:ln w="19050">
                <a:noFill/>
              </a:ln>
              <a:solidFill>
                <a:schemeClr val="tx1"/>
              </a:solidFill>
              <a:latin typeface="Times New Roman" panose="02020603050405020304" pitchFamily="18" charset="0"/>
              <a:cs typeface="Times New Roman" panose="02020603050405020304" pitchFamily="18" charset="0"/>
            </a:endParaRPr>
          </a:p>
        </p:txBody>
      </p:sp>
      <p:cxnSp>
        <p:nvCxnSpPr>
          <p:cNvPr id="29" name="Прямая со стрелкой 28"/>
          <p:cNvCxnSpPr/>
          <p:nvPr/>
        </p:nvCxnSpPr>
        <p:spPr>
          <a:xfrm flipH="1" flipV="1">
            <a:off x="2529069" y="1033571"/>
            <a:ext cx="2" cy="1502223"/>
          </a:xfrm>
          <a:prstGeom prst="straightConnector1">
            <a:avLst/>
          </a:prstGeom>
          <a:ln>
            <a:tailEnd type="arrow"/>
          </a:ln>
          <a:effectLst>
            <a:outerShdw blurRad="63500" sx="102000" sy="102000" algn="c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47" name="Прямая со стрелкой 46"/>
          <p:cNvCxnSpPr/>
          <p:nvPr/>
        </p:nvCxnSpPr>
        <p:spPr>
          <a:xfrm>
            <a:off x="2964310" y="1033571"/>
            <a:ext cx="0" cy="547463"/>
          </a:xfrm>
          <a:prstGeom prst="straightConnector1">
            <a:avLst/>
          </a:prstGeom>
          <a:ln>
            <a:tailEnd type="arrow"/>
          </a:ln>
          <a:effectLst>
            <a:outerShdw blurRad="63500" sx="102000" sy="102000" algn="c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70" name="TextBox 69"/>
          <p:cNvSpPr txBox="1"/>
          <p:nvPr/>
        </p:nvSpPr>
        <p:spPr>
          <a:xfrm>
            <a:off x="1302029" y="1417161"/>
            <a:ext cx="1199871" cy="738664"/>
          </a:xfrm>
          <a:prstGeom prst="rect">
            <a:avLst/>
          </a:prstGeom>
          <a:noFill/>
        </p:spPr>
        <p:txBody>
          <a:bodyPr wrap="square" rtlCol="0">
            <a:spAutoFit/>
          </a:bodyPr>
          <a:lstStyle/>
          <a:p>
            <a:pPr algn="just"/>
            <a:r>
              <a:rPr lang="ru-RU" sz="700" b="1" dirty="0" smtClean="0">
                <a:latin typeface="Times New Roman" panose="02020603050405020304" pitchFamily="18" charset="0"/>
                <a:cs typeface="Times New Roman" panose="02020603050405020304" pitchFamily="18" charset="0"/>
              </a:rPr>
              <a:t>4.</a:t>
            </a:r>
            <a:r>
              <a:rPr lang="ru-RU" sz="700" dirty="0" smtClean="0">
                <a:latin typeface="Times New Roman" panose="02020603050405020304" pitchFamily="18" charset="0"/>
                <a:cs typeface="Times New Roman" panose="02020603050405020304" pitchFamily="18" charset="0"/>
              </a:rPr>
              <a:t> </a:t>
            </a:r>
            <a:r>
              <a:rPr lang="ru-RU" sz="700" b="1" dirty="0" smtClean="0">
                <a:latin typeface="Times New Roman" panose="02020603050405020304" pitchFamily="18" charset="0"/>
                <a:cs typeface="Times New Roman" panose="02020603050405020304" pitchFamily="18" charset="0"/>
              </a:rPr>
              <a:t>УФК</a:t>
            </a:r>
            <a:r>
              <a:rPr lang="ru-RU" sz="700" dirty="0" smtClean="0">
                <a:latin typeface="Times New Roman" panose="02020603050405020304" pitchFamily="18" charset="0"/>
                <a:cs typeface="Times New Roman" panose="02020603050405020304" pitchFamily="18" charset="0"/>
              </a:rPr>
              <a:t> - формирование РСКП на перечисление Региональных МБТ</a:t>
            </a:r>
          </a:p>
          <a:p>
            <a:pPr algn="just"/>
            <a:r>
              <a:rPr lang="ru-RU" sz="700" dirty="0" smtClean="0">
                <a:latin typeface="Times New Roman" panose="02020603050405020304" pitchFamily="18" charset="0"/>
                <a:cs typeface="Times New Roman" panose="02020603050405020304" pitchFamily="18" charset="0"/>
              </a:rPr>
              <a:t>из БС РФ в МБ  с отдельных лицевых счетов</a:t>
            </a:r>
            <a:endParaRPr lang="ru-RU" sz="700" dirty="0">
              <a:latin typeface="Times New Roman" panose="02020603050405020304" pitchFamily="18" charset="0"/>
              <a:cs typeface="Times New Roman" panose="02020603050405020304" pitchFamily="18" charset="0"/>
            </a:endParaRPr>
          </a:p>
        </p:txBody>
      </p:sp>
      <p:cxnSp>
        <p:nvCxnSpPr>
          <p:cNvPr id="32" name="Прямая со стрелкой 31"/>
          <p:cNvCxnSpPr/>
          <p:nvPr/>
        </p:nvCxnSpPr>
        <p:spPr>
          <a:xfrm flipH="1">
            <a:off x="4096890" y="2128053"/>
            <a:ext cx="5210" cy="703866"/>
          </a:xfrm>
          <a:prstGeom prst="straightConnector1">
            <a:avLst/>
          </a:prstGeom>
          <a:ln>
            <a:tailEnd type="arrow"/>
          </a:ln>
          <a:effectLst>
            <a:outerShdw blurRad="63500" sx="102000" sy="102000" algn="c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28" name="Соединительная линия уступом 27"/>
          <p:cNvCxnSpPr>
            <a:stCxn id="46" idx="2"/>
            <a:endCxn id="43" idx="1"/>
          </p:cNvCxnSpPr>
          <p:nvPr/>
        </p:nvCxnSpPr>
        <p:spPr>
          <a:xfrm rot="16200000" flipH="1">
            <a:off x="1041276" y="2251886"/>
            <a:ext cx="257402" cy="940245"/>
          </a:xfrm>
          <a:prstGeom prst="bentConnector2">
            <a:avLst/>
          </a:prstGeom>
          <a:ln>
            <a:tailEnd type="arrow"/>
          </a:ln>
          <a:effectLst>
            <a:outerShdw blurRad="63500" sx="102000" sy="102000" algn="c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5" name="Прямоугольник 24"/>
          <p:cNvSpPr/>
          <p:nvPr/>
        </p:nvSpPr>
        <p:spPr>
          <a:xfrm>
            <a:off x="158191" y="1012825"/>
            <a:ext cx="1120310" cy="381000"/>
          </a:xfrm>
          <a:prstGeom prst="rect">
            <a:avLst/>
          </a:prstGeom>
          <a:noFill/>
          <a:ln w="952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b="1" dirty="0" smtClean="0">
                <a:ln w="19050">
                  <a:noFill/>
                </a:ln>
                <a:solidFill>
                  <a:schemeClr val="tx1"/>
                </a:solidFill>
                <a:latin typeface="Times New Roman" panose="02020603050405020304" pitchFamily="18" charset="0"/>
                <a:cs typeface="Times New Roman" panose="02020603050405020304" pitchFamily="18" charset="0"/>
              </a:rPr>
              <a:t>1</a:t>
            </a:r>
            <a:r>
              <a:rPr lang="ru-RU" sz="700" dirty="0" smtClean="0">
                <a:ln w="19050">
                  <a:noFill/>
                </a:ln>
                <a:solidFill>
                  <a:schemeClr val="tx1"/>
                </a:solidFill>
                <a:latin typeface="Times New Roman" panose="02020603050405020304" pitchFamily="18" charset="0"/>
                <a:cs typeface="Times New Roman" panose="02020603050405020304" pitchFamily="18" charset="0"/>
              </a:rPr>
              <a:t>. Получатель средств местного бюджета </a:t>
            </a:r>
          </a:p>
          <a:p>
            <a:pPr algn="ctr"/>
            <a:r>
              <a:rPr lang="ru-RU" sz="700" dirty="0" smtClean="0">
                <a:ln w="19050">
                  <a:noFill/>
                </a:ln>
                <a:solidFill>
                  <a:schemeClr val="tx1"/>
                </a:solidFill>
                <a:latin typeface="Times New Roman" panose="02020603050405020304" pitchFamily="18" charset="0"/>
                <a:cs typeface="Times New Roman" panose="02020603050405020304" pitchFamily="18" charset="0"/>
              </a:rPr>
              <a:t>(</a:t>
            </a:r>
            <a:r>
              <a:rPr lang="ru-RU" sz="700" b="1" dirty="0" smtClean="0">
                <a:ln w="19050">
                  <a:noFill/>
                </a:ln>
                <a:solidFill>
                  <a:schemeClr val="tx1"/>
                </a:solidFill>
                <a:latin typeface="Times New Roman" panose="02020603050405020304" pitchFamily="18" charset="0"/>
                <a:cs typeface="Times New Roman" panose="02020603050405020304" pitchFamily="18" charset="0"/>
              </a:rPr>
              <a:t>ПБС МБ</a:t>
            </a:r>
            <a:r>
              <a:rPr lang="ru-RU" sz="700" dirty="0" smtClean="0">
                <a:ln w="19050">
                  <a:noFill/>
                </a:ln>
                <a:solidFill>
                  <a:schemeClr val="tx1"/>
                </a:solidFill>
                <a:latin typeface="Times New Roman" panose="02020603050405020304" pitchFamily="18" charset="0"/>
                <a:cs typeface="Times New Roman" panose="02020603050405020304" pitchFamily="18" charset="0"/>
              </a:rPr>
              <a:t>)</a:t>
            </a:r>
            <a:endParaRPr lang="ru-RU" sz="700" dirty="0">
              <a:ln w="19050">
                <a:noFill/>
              </a:ln>
              <a:solidFill>
                <a:schemeClr val="tx1"/>
              </a:solidFill>
              <a:latin typeface="Times New Roman" panose="02020603050405020304" pitchFamily="18" charset="0"/>
              <a:cs typeface="Times New Roman" panose="02020603050405020304" pitchFamily="18" charset="0"/>
            </a:endParaRPr>
          </a:p>
        </p:txBody>
      </p:sp>
      <p:cxnSp>
        <p:nvCxnSpPr>
          <p:cNvPr id="33" name="Прямая со стрелкой 32"/>
          <p:cNvCxnSpPr/>
          <p:nvPr/>
        </p:nvCxnSpPr>
        <p:spPr>
          <a:xfrm>
            <a:off x="718346" y="1387270"/>
            <a:ext cx="0" cy="544712"/>
          </a:xfrm>
          <a:prstGeom prst="straightConnector1">
            <a:avLst/>
          </a:prstGeom>
          <a:ln>
            <a:tailEnd type="arrow"/>
          </a:ln>
          <a:effectLst>
            <a:outerShdw blurRad="63500" sx="102000" sy="102000" algn="ctr"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9" name="TextBox 18"/>
          <p:cNvSpPr txBox="1"/>
          <p:nvPr/>
        </p:nvSpPr>
        <p:spPr>
          <a:xfrm>
            <a:off x="3111500" y="1317625"/>
            <a:ext cx="2438400" cy="200055"/>
          </a:xfrm>
          <a:prstGeom prst="rect">
            <a:avLst/>
          </a:prstGeom>
          <a:noFill/>
        </p:spPr>
        <p:txBody>
          <a:bodyPr wrap="square" rtlCol="0">
            <a:spAutoFit/>
          </a:bodyPr>
          <a:lstStyle/>
          <a:p>
            <a:pPr algn="ctr"/>
            <a:r>
              <a:rPr lang="ru-RU" sz="700" b="1" dirty="0" smtClean="0">
                <a:latin typeface="Times New Roman" panose="02020603050405020304" pitchFamily="18" charset="0"/>
                <a:cs typeface="Times New Roman" panose="02020603050405020304" pitchFamily="18" charset="0"/>
              </a:rPr>
              <a:t>Местные </a:t>
            </a:r>
            <a:r>
              <a:rPr lang="ru-RU" sz="700" b="1" dirty="0">
                <a:latin typeface="Times New Roman" panose="02020603050405020304" pitchFamily="18" charset="0"/>
                <a:cs typeface="Times New Roman" panose="02020603050405020304" pitchFamily="18" charset="0"/>
              </a:rPr>
              <a:t>бюджеты (МБ), казначейский счет 03231</a:t>
            </a:r>
            <a:endParaRPr lang="ru-RU" sz="700" b="1" dirty="0">
              <a:ln w="19050">
                <a:noFill/>
              </a:ln>
              <a:latin typeface="Times New Roman" panose="02020603050405020304" pitchFamily="18" charset="0"/>
              <a:cs typeface="Times New Roman" panose="02020603050405020304" pitchFamily="18" charset="0"/>
            </a:endParaRPr>
          </a:p>
        </p:txBody>
      </p:sp>
      <p:sp>
        <p:nvSpPr>
          <p:cNvPr id="20" name="Прямоугольник 19"/>
          <p:cNvSpPr/>
          <p:nvPr/>
        </p:nvSpPr>
        <p:spPr>
          <a:xfrm>
            <a:off x="2957931" y="1556983"/>
            <a:ext cx="2533678" cy="259947"/>
          </a:xfrm>
          <a:prstGeom prst="rect">
            <a:avLst/>
          </a:prstGeom>
          <a:solidFill>
            <a:schemeClr val="accent1">
              <a:lumMod val="20000"/>
              <a:lumOff val="80000"/>
            </a:schemeClr>
          </a:solidFill>
          <a:ln w="9525"/>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700" dirty="0">
                <a:ln w="19050">
                  <a:noFill/>
                </a:ln>
                <a:solidFill>
                  <a:schemeClr val="tx1"/>
                </a:solidFill>
                <a:latin typeface="Times New Roman" panose="02020603050405020304" pitchFamily="18" charset="0"/>
                <a:cs typeface="Times New Roman" panose="02020603050405020304" pitchFamily="18" charset="0"/>
              </a:rPr>
              <a:t>6</a:t>
            </a:r>
            <a:r>
              <a:rPr lang="ru-RU" sz="700" dirty="0" smtClean="0">
                <a:ln w="19050">
                  <a:noFill/>
                </a:ln>
                <a:solidFill>
                  <a:schemeClr val="tx1"/>
                </a:solidFill>
                <a:latin typeface="Times New Roman" panose="02020603050405020304" pitchFamily="18" charset="0"/>
                <a:cs typeface="Times New Roman" panose="02020603050405020304" pitchFamily="18" charset="0"/>
              </a:rPr>
              <a:t>. </a:t>
            </a:r>
            <a:r>
              <a:rPr lang="ru-RU" sz="700" dirty="0" smtClean="0">
                <a:solidFill>
                  <a:schemeClr val="tx1">
                    <a:lumMod val="95000"/>
                    <a:lumOff val="5000"/>
                  </a:schemeClr>
                </a:solidFill>
                <a:latin typeface="Times New Roman" panose="02020603050405020304" pitchFamily="18" charset="0"/>
                <a:cs typeface="Times New Roman" panose="02020603050405020304" pitchFamily="18" charset="0"/>
              </a:rPr>
              <a:t>Поступление </a:t>
            </a:r>
            <a:r>
              <a:rPr lang="ru-RU" sz="700" dirty="0">
                <a:solidFill>
                  <a:schemeClr val="tx1">
                    <a:lumMod val="95000"/>
                    <a:lumOff val="5000"/>
                  </a:schemeClr>
                </a:solidFill>
                <a:latin typeface="Times New Roman" panose="02020603050405020304" pitchFamily="18" charset="0"/>
                <a:cs typeface="Times New Roman" panose="02020603050405020304" pitchFamily="18" charset="0"/>
              </a:rPr>
              <a:t>Региональных МБТ в доход </a:t>
            </a:r>
            <a:r>
              <a:rPr lang="ru-RU" sz="700" dirty="0" smtClean="0">
                <a:solidFill>
                  <a:schemeClr val="tx1">
                    <a:lumMod val="95000"/>
                    <a:lumOff val="5000"/>
                  </a:schemeClr>
                </a:solidFill>
                <a:latin typeface="Times New Roman" panose="02020603050405020304" pitchFamily="18" charset="0"/>
                <a:cs typeface="Times New Roman" panose="02020603050405020304" pitchFamily="18" charset="0"/>
              </a:rPr>
              <a:t> МБ </a:t>
            </a:r>
            <a:endParaRPr lang="ru-RU" sz="700" dirty="0">
              <a:ln w="19050">
                <a:noFill/>
              </a:ln>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30" name="TextBox 29"/>
          <p:cNvSpPr txBox="1"/>
          <p:nvPr/>
        </p:nvSpPr>
        <p:spPr>
          <a:xfrm>
            <a:off x="1640099" y="431770"/>
            <a:ext cx="3851509" cy="200055"/>
          </a:xfrm>
          <a:prstGeom prst="rect">
            <a:avLst/>
          </a:prstGeom>
          <a:noFill/>
        </p:spPr>
        <p:txBody>
          <a:bodyPr wrap="square" rtlCol="0">
            <a:spAutoFit/>
          </a:bodyPr>
          <a:lstStyle/>
          <a:p>
            <a:pPr algn="ctr"/>
            <a:r>
              <a:rPr lang="ru-RU" sz="700" b="1" dirty="0">
                <a:latin typeface="Times New Roman" panose="02020603050405020304" pitchFamily="18" charset="0"/>
                <a:cs typeface="Times New Roman" panose="02020603050405020304" pitchFamily="18" charset="0"/>
              </a:rPr>
              <a:t>Бюджет субъекта РФ </a:t>
            </a:r>
            <a:r>
              <a:rPr lang="ru-RU" sz="700" b="1" dirty="0" smtClean="0">
                <a:latin typeface="Times New Roman" panose="02020603050405020304" pitchFamily="18" charset="0"/>
                <a:cs typeface="Times New Roman" panose="02020603050405020304" pitchFamily="18" charset="0"/>
              </a:rPr>
              <a:t>, </a:t>
            </a:r>
            <a:r>
              <a:rPr lang="ru-RU" sz="700" b="1" dirty="0">
                <a:latin typeface="Times New Roman" panose="02020603050405020304" pitchFamily="18" charset="0"/>
                <a:cs typeface="Times New Roman" panose="02020603050405020304" pitchFamily="18" charset="0"/>
              </a:rPr>
              <a:t>казначейский счет 03221</a:t>
            </a:r>
            <a:endParaRPr lang="ru-RU" sz="700" b="1" dirty="0">
              <a:ln w="19050">
                <a:noFill/>
              </a:ln>
              <a:latin typeface="Times New Roman" panose="02020603050405020304" pitchFamily="18" charset="0"/>
              <a:cs typeface="Times New Roman" panose="02020603050405020304" pitchFamily="18" charset="0"/>
            </a:endParaRPr>
          </a:p>
        </p:txBody>
      </p:sp>
      <p:sp>
        <p:nvSpPr>
          <p:cNvPr id="35" name="TextBox 34"/>
          <p:cNvSpPr txBox="1"/>
          <p:nvPr/>
        </p:nvSpPr>
        <p:spPr>
          <a:xfrm>
            <a:off x="4102100" y="2155825"/>
            <a:ext cx="1524000" cy="415498"/>
          </a:xfrm>
          <a:prstGeom prst="rect">
            <a:avLst/>
          </a:prstGeom>
          <a:noFill/>
        </p:spPr>
        <p:txBody>
          <a:bodyPr wrap="square" rtlCol="0">
            <a:spAutoFit/>
          </a:bodyPr>
          <a:lstStyle/>
          <a:p>
            <a:pPr algn="just"/>
            <a:r>
              <a:rPr lang="ru-RU" sz="700" b="1" dirty="0" smtClean="0">
                <a:latin typeface="Times New Roman" panose="02020603050405020304" pitchFamily="18" charset="0"/>
                <a:cs typeface="Times New Roman" panose="02020603050405020304" pitchFamily="18" charset="0"/>
              </a:rPr>
              <a:t>8.</a:t>
            </a:r>
            <a:r>
              <a:rPr lang="ru-RU" sz="700" dirty="0" smtClean="0">
                <a:latin typeface="Times New Roman" panose="02020603050405020304" pitchFamily="18" charset="0"/>
                <a:cs typeface="Times New Roman" panose="02020603050405020304" pitchFamily="18" charset="0"/>
              </a:rPr>
              <a:t> </a:t>
            </a:r>
            <a:r>
              <a:rPr lang="ru-RU" sz="600" b="1" dirty="0" smtClean="0">
                <a:latin typeface="Times New Roman" panose="02020603050405020304" pitchFamily="18" charset="0"/>
                <a:cs typeface="Times New Roman" panose="02020603050405020304" pitchFamily="18" charset="0"/>
              </a:rPr>
              <a:t>УФК </a:t>
            </a:r>
            <a:r>
              <a:rPr lang="ru-RU" sz="700" dirty="0" smtClean="0">
                <a:latin typeface="Times New Roman" panose="02020603050405020304" pitchFamily="18" charset="0"/>
                <a:cs typeface="Times New Roman" panose="02020603050405020304" pitchFamily="18" charset="0"/>
              </a:rPr>
              <a:t>списание средств с </a:t>
            </a:r>
          </a:p>
          <a:p>
            <a:pPr algn="just"/>
            <a:r>
              <a:rPr lang="ru-RU" sz="700" dirty="0" smtClean="0">
                <a:ln w="19050">
                  <a:noFill/>
                </a:ln>
                <a:latin typeface="Times New Roman" panose="02020603050405020304" pitchFamily="18" charset="0"/>
                <a:cs typeface="Times New Roman" panose="02020603050405020304" pitchFamily="18" charset="0"/>
              </a:rPr>
              <a:t>03 лицевого счета /02 лицевого счета </a:t>
            </a:r>
            <a:endParaRPr lang="ru-RU" sz="700" dirty="0">
              <a:latin typeface="Times New Roman" panose="02020603050405020304" pitchFamily="18" charset="0"/>
              <a:cs typeface="Times New Roman" panose="02020603050405020304" pitchFamily="18" charset="0"/>
            </a:endParaRPr>
          </a:p>
        </p:txBody>
      </p:sp>
      <p:sp>
        <p:nvSpPr>
          <p:cNvPr id="22" name="Номер слайда 9"/>
          <p:cNvSpPr>
            <a:spLocks noGrp="1"/>
          </p:cNvSpPr>
          <p:nvPr>
            <p:ph type="sldNum" sz="quarter" idx="4294967295"/>
          </p:nvPr>
        </p:nvSpPr>
        <p:spPr>
          <a:xfrm>
            <a:off x="4261337" y="3078284"/>
            <a:ext cx="1474723" cy="136281"/>
          </a:xfrm>
          <a:prstGeom prst="rect">
            <a:avLst/>
          </a:prstGeom>
        </p:spPr>
        <p:txBody>
          <a:bodyPr lIns="57662" tIns="28831" rIns="57662" bIns="28831"/>
          <a:lstStyle/>
          <a:p>
            <a:pPr algn="r"/>
            <a:fld id="{B6F15528-21DE-4FAA-801E-634DDDAF4B2B}" type="slidenum">
              <a:rPr lang="ru-RU" sz="900"/>
              <a:pPr algn="r"/>
              <a:t>3</a:t>
            </a:fld>
            <a:endParaRPr lang="ru-RU" sz="900" dirty="0"/>
          </a:p>
        </p:txBody>
      </p:sp>
    </p:spTree>
    <p:extLst>
      <p:ext uri="{BB962C8B-B14F-4D97-AF65-F5344CB8AC3E}">
        <p14:creationId xmlns:p14="http://schemas.microsoft.com/office/powerpoint/2010/main" val="966019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6600</TotalTime>
  <Words>588</Words>
  <Application>Microsoft Office PowerPoint</Application>
  <PresentationFormat>Произвольный</PresentationFormat>
  <Paragraphs>38</Paragraphs>
  <Slides>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vt:i4>
      </vt:variant>
    </vt:vector>
  </HeadingPairs>
  <TitlesOfParts>
    <vt:vector size="4" baseType="lpstr">
      <vt:lpstr>Office Theme</vt:lpstr>
      <vt:lpstr>Презентация PowerPoint</vt:lpstr>
      <vt:lpstr>Презентация PowerPoint</vt:lpstr>
      <vt:lpstr>Презентация PowerPoint</vt:lpstr>
    </vt:vector>
  </TitlesOfParts>
  <Company>Управление</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Слайды</dc:title>
  <dc:creator>Ивахненко Полина Николаевна</dc:creator>
  <cp:keywords>РР</cp:keywords>
  <cp:lastModifiedBy>Клиточенко Светлана Владимировна</cp:lastModifiedBy>
  <cp:revision>308</cp:revision>
  <cp:lastPrinted>2025-10-21T12:32:21Z</cp:lastPrinted>
  <dcterms:created xsi:type="dcterms:W3CDTF">2019-07-31T16:47:50Z</dcterms:created>
  <dcterms:modified xsi:type="dcterms:W3CDTF">2025-12-30T13:35:53Z</dcterms:modified>
  <cp:category>18+</cp:category>
  <cp:contentStatus>Норм</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2019-03-19T00:00:00Z</vt:filetime>
  </property>
  <property fmtid="{D5CDD505-2E9C-101B-9397-08002B2CF9AE}" pid="3" name="Creator">
    <vt:lpwstr>Adobe Illustrator CC 22.1 (Windows)</vt:lpwstr>
  </property>
  <property fmtid="{D5CDD505-2E9C-101B-9397-08002B2CF9AE}" pid="4" name="LastSaved">
    <vt:filetime>2019-07-31T00:00:00Z</vt:filetime>
  </property>
</Properties>
</file>